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aleway"/>
      <p:regular r:id="rId88"/>
      <p:bold r:id="rId89"/>
      <p:italic r:id="rId90"/>
      <p:boldItalic r:id="rId91"/>
    </p:embeddedFont>
    <p:embeddedFont>
      <p:font typeface="Roboto"/>
      <p:regular r:id="rId92"/>
      <p:bold r:id="rId93"/>
      <p:italic r:id="rId94"/>
      <p:boldItalic r:id="rId95"/>
    </p:embeddedFont>
    <p:embeddedFont>
      <p:font typeface="Lat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Lato-bold.fntdata"/><Relationship Id="rId96" Type="http://schemas.openxmlformats.org/officeDocument/2006/relationships/font" Target="fonts/Lato-regular.fntdata"/><Relationship Id="rId11" Type="http://schemas.openxmlformats.org/officeDocument/2006/relationships/slide" Target="slides/slide6.xml"/><Relationship Id="rId99" Type="http://schemas.openxmlformats.org/officeDocument/2006/relationships/font" Target="fonts/Lato-boldItalic.fntdata"/><Relationship Id="rId10" Type="http://schemas.openxmlformats.org/officeDocument/2006/relationships/slide" Target="slides/slide5.xml"/><Relationship Id="rId98"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aleway-boldItalic.fntdata"/><Relationship Id="rId90" Type="http://schemas.openxmlformats.org/officeDocument/2006/relationships/font" Target="fonts/Raleway-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aleway-regular.fntdata"/><Relationship Id="rId87" Type="http://schemas.openxmlformats.org/officeDocument/2006/relationships/slide" Target="slides/slide82.xml"/><Relationship Id="rId89" Type="http://schemas.openxmlformats.org/officeDocument/2006/relationships/font" Target="fonts/Raleway-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1f237eb0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1f237eb0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1f237eb0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1f237eb0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1f237eb01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1f237eb01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1f237eb0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1f237eb0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1f237eb01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1f237eb01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1f237eb0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1f237eb0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1f237eb01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1f237eb01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1f237eb0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1f237eb0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1f237eb0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1f237eb0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1f237eb0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1f237eb0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2211df01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2211df0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1f237eb0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1f237eb0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1f237eb0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1f237eb0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2211df0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2211df01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1f237eb01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1f237eb01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1f237eb01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1f237eb01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1f237eb0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1f237eb0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Diogo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1f237eb0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1f237eb0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Diogo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1f237eb01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1f237eb01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1f237eb0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1f237eb01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1f237eb0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1f237eb0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7fc00ad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7fc00ad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1f237eb0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1f237eb0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1f237eb01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1f237eb01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293056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3293056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2930566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2930566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1f237eb01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1f237eb01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1f237eb0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1f237eb0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1f237eb01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1f237eb01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1f237eb01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1f237eb01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1f237eb01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31f237eb01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1f237eb01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1f237eb01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1f237eb0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1f237eb0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1f237eb01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31f237eb01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31f237eb01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31f237eb01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1f237eb01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1f237eb01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1f237eb01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1f237eb01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1f237eb0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1f237eb0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1f237eb01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31f237eb01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1f237eb01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1f237eb01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1f237eb01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1f237eb01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1f237eb0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1f237eb0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1f237eb0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31f237eb0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1f237eb0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1f237eb0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1f237eb0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1f237eb0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23d7243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323d7243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2211df01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2211df01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323d72436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323d7243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23d72436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323d72436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23d72436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323d72436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23d72436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323d72436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1f237eb0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1f237eb0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2aa6357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32aa6357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2aa6357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2aa6357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1f237eb0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1f237eb0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Diogo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1f237eb01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31f237eb01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1f237eb01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31f237eb01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7fc00a95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7fc00a95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1f237eb01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1f237eb01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1f237eb01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31f237eb01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1f237eb01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1f237eb01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31f237eb01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31f237eb01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31f237eb01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31f237eb01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1f237eb01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1f237eb01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1f237eb0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1f237eb0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1f237eb0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1f237eb0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Things we wanted to test:</a:t>
            </a:r>
            <a:endParaRPr/>
          </a:p>
          <a:p>
            <a:pPr indent="-298450" lvl="0" marL="457200" rtl="0" algn="l">
              <a:spcBef>
                <a:spcPts val="0"/>
              </a:spcBef>
              <a:spcAft>
                <a:spcPts val="0"/>
              </a:spcAft>
              <a:buSzPts val="1100"/>
              <a:buChar char="-"/>
            </a:pPr>
            <a:r>
              <a:rPr lang="en"/>
              <a:t>Positional accuracy</a:t>
            </a:r>
            <a:endParaRPr/>
          </a:p>
          <a:p>
            <a:pPr indent="-298450" lvl="0" marL="457200" rtl="0" algn="l">
              <a:spcBef>
                <a:spcPts val="0"/>
              </a:spcBef>
              <a:spcAft>
                <a:spcPts val="0"/>
              </a:spcAft>
              <a:buSzPts val="1100"/>
              <a:buChar char="-"/>
            </a:pPr>
            <a:r>
              <a:rPr lang="en"/>
              <a:t>Friction</a:t>
            </a:r>
            <a:endParaRPr/>
          </a:p>
          <a:p>
            <a:pPr indent="-298450" lvl="0" marL="457200" rtl="0" algn="l">
              <a:spcBef>
                <a:spcPts val="0"/>
              </a:spcBef>
              <a:spcAft>
                <a:spcPts val="0"/>
              </a:spcAft>
              <a:buSzPts val="1100"/>
              <a:buChar char="-"/>
            </a:pPr>
            <a:r>
              <a:rPr lang="en"/>
              <a:t>Singularity</a:t>
            </a:r>
            <a:endParaRPr/>
          </a:p>
          <a:p>
            <a:pPr indent="-298450" lvl="0" marL="457200" rtl="0" algn="l">
              <a:spcBef>
                <a:spcPts val="0"/>
              </a:spcBef>
              <a:spcAft>
                <a:spcPts val="0"/>
              </a:spcAft>
              <a:buSzPts val="1100"/>
              <a:buChar char="-"/>
            </a:pPr>
            <a:r>
              <a:rPr lang="en"/>
              <a:t>Envelope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1f237eb01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1f237eb01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32211df01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32211df01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1f237eb01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31f237eb01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31f237eb01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31f237eb01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2a82e8d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2a82e8d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1f237eb01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31f237eb01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1f237eb01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31f237eb01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1f237eb01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31f237eb01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2211df01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32211df01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32211df0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32211df0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1f237eb0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1f237eb0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2211df0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32211df0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32211df01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32211df0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32211df01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32211df01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1f237eb0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1f237eb0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AvyUgiwxT7xjfKfsWdM2uxiBXCXFW6nToeFkfxhsRpo/edit#heading=h.nt9f12b11ers" TargetMode="External"/><Relationship Id="rId4" Type="http://schemas.openxmlformats.org/officeDocument/2006/relationships/image" Target="../media/image6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4.xml"/><Relationship Id="rId4" Type="http://schemas.openxmlformats.org/officeDocument/2006/relationships/slide" Target="/ppt/slides/slide12.xml"/><Relationship Id="rId5" Type="http://schemas.openxmlformats.org/officeDocument/2006/relationships/slide" Target="/ppt/slides/slide49.xml"/><Relationship Id="rId6" Type="http://schemas.openxmlformats.org/officeDocument/2006/relationships/slide" Target="/ppt/slides/slide58.xml"/><Relationship Id="rId7" Type="http://schemas.openxmlformats.org/officeDocument/2006/relationships/slide" Target="/ppt/slides/slide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sjtuyuxuan/Tablet" TargetMode="External"/><Relationship Id="rId4" Type="http://schemas.openxmlformats.org/officeDocument/2006/relationships/hyperlink" Target="https://drive.google.com/drive/u/1/folders/1ahoIHnymYInLwXc-o8mpIJeWfHsDzu-D" TargetMode="External"/><Relationship Id="rId5" Type="http://schemas.openxmlformats.org/officeDocument/2006/relationships/hyperlink" Target="https://drive.google.com/drive/u/1/folders/1NfnyLdATNv1SyZKHVV2OdJxLxEjLCh8G" TargetMode="External"/><Relationship Id="rId6" Type="http://schemas.openxmlformats.org/officeDocument/2006/relationships/hyperlink" Target="https://github.com/sjtuyuxuan/Tablet/tree/master/UserGuid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2.xml"/><Relationship Id="rId5" Type="http://schemas.openxmlformats.org/officeDocument/2006/relationships/slide" Target="/ppt/slides/slide49.xml"/><Relationship Id="rId6" Type="http://schemas.openxmlformats.org/officeDocument/2006/relationships/slide" Target="/ppt/slides/slide58.xml"/><Relationship Id="rId7" Type="http://schemas.openxmlformats.org/officeDocument/2006/relationships/slide" Target="/ppt/slides/slide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jpg"/><Relationship Id="rId4" Type="http://schemas.openxmlformats.org/officeDocument/2006/relationships/image" Target="../media/image45.jpg"/><Relationship Id="rId5" Type="http://schemas.openxmlformats.org/officeDocument/2006/relationships/image" Target="../media/image44.jpg"/><Relationship Id="rId6" Type="http://schemas.openxmlformats.org/officeDocument/2006/relationships/image" Target="../media/image58.jpg"/><Relationship Id="rId7" Type="http://schemas.openxmlformats.org/officeDocument/2006/relationships/image" Target="../media/image4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25.png"/><Relationship Id="rId5" Type="http://schemas.openxmlformats.org/officeDocument/2006/relationships/image" Target="../media/image42.png"/><Relationship Id="rId6"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slide" Target="/ppt/slides/slide4.xml"/><Relationship Id="rId4" Type="http://schemas.openxmlformats.org/officeDocument/2006/relationships/slide" Target="/ppt/slides/slide12.xml"/><Relationship Id="rId5" Type="http://schemas.openxmlformats.org/officeDocument/2006/relationships/slide" Target="/ppt/slides/slide49.xml"/><Relationship Id="rId6" Type="http://schemas.openxmlformats.org/officeDocument/2006/relationships/slide" Target="/ppt/slides/slide58.xml"/><Relationship Id="rId7" Type="http://schemas.openxmlformats.org/officeDocument/2006/relationships/slide" Target="/ppt/slides/slide7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rive.google.com/drive/u/1/folders/1NfnyLdATNv1SyZKHVV2OdJxLxEjLCh8G" TargetMode="External"/><Relationship Id="rId4" Type="http://schemas.openxmlformats.org/officeDocument/2006/relationships/hyperlink" Target="https://workbench.grabcad.com/workbench/projects/gcu12AkQ2Z7tm9PtctJJyL1irZgIzimJlHpYMKU-DYULDf?#/h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wvOTRwF8L64-_EQSENRVOPh8_bGPIzBRCtTZe-P368Y/edi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hyperlink" Target="https://drive.google.com/drive/u/0/folders/1MZkpaJnwjj6plieDn9vKRo8g7MoNWw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hyperlink" Target="https://drive.google.com/drive/u/0/folders/1MZkpaJnwjj6plieDn9vKRo8g7MoNWwi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drive.google.com/drive/u/0/folders/1MZkpaJnwjj6plieDn9vKRo8g7MoNWwiO" TargetMode="Externa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rive.google.com/drive/u/0/folders/1MZkpaJnwjj6plieDn9vKRo8g7MoNWwiO" TargetMode="External"/><Relationship Id="rId4" Type="http://schemas.openxmlformats.org/officeDocument/2006/relationships/image" Target="../media/image70.png"/><Relationship Id="rId5"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slide" Target="/ppt/slides/slide4.xml"/><Relationship Id="rId4" Type="http://schemas.openxmlformats.org/officeDocument/2006/relationships/slide" Target="/ppt/slides/slide12.xml"/><Relationship Id="rId5" Type="http://schemas.openxmlformats.org/officeDocument/2006/relationships/slide" Target="/ppt/slides/slide49.xml"/><Relationship Id="rId6" Type="http://schemas.openxmlformats.org/officeDocument/2006/relationships/slide" Target="/ppt/slides/slide58.xml"/><Relationship Id="rId7" Type="http://schemas.openxmlformats.org/officeDocument/2006/relationships/slide" Target="/ppt/slides/slide7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wvOTRwF8L64-_EQSENRVOPh8_bGPIzBRCtTZe-P368Y/edit" TargetMode="Externa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slide" Target="/ppt/slides/slide4.xml"/><Relationship Id="rId4" Type="http://schemas.openxmlformats.org/officeDocument/2006/relationships/slide" Target="/ppt/slides/slide12.xml"/><Relationship Id="rId5" Type="http://schemas.openxmlformats.org/officeDocument/2006/relationships/slide" Target="/ppt/slides/slide49.xml"/><Relationship Id="rId6" Type="http://schemas.openxmlformats.org/officeDocument/2006/relationships/slide" Target="/ppt/slides/slide58.xml"/><Relationship Id="rId7" Type="http://schemas.openxmlformats.org/officeDocument/2006/relationships/slide" Target="/ppt/slides/slide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document/d/1kUXC99p-aSkppXwka9ui1VCJmRV2_LMx3DfS3t7Y364/edit#heading=h.gu2ru13ed8qg" TargetMode="Externa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drive.google.com/file/d/1VSoZqfjyhsUzDsJ31sMBVQ-g69MHPa8p/view" TargetMode="External"/><Relationship Id="rId4" Type="http://schemas.openxmlformats.org/officeDocument/2006/relationships/image" Target="../media/image8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drive.google.com/file/d/1D9oFR6GPok98TsT0PzQ28HxA5bfaDL7Z/view" TargetMode="External"/><Relationship Id="rId4" Type="http://schemas.openxmlformats.org/officeDocument/2006/relationships/image" Target="../media/image8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drive.google.com/file/d/1tP0JMTrl9idhJNtGtW-Q4hRvgwEQSRCt/view" TargetMode="External"/><Relationship Id="rId4" Type="http://schemas.openxmlformats.org/officeDocument/2006/relationships/image" Target="../media/image8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drive.google.com/file/d/17-XqT8ZUNz40WgOLM_xpsvetYaO3lgud/view" TargetMode="External"/><Relationship Id="rId4" Type="http://schemas.openxmlformats.org/officeDocument/2006/relationships/image" Target="../media/image8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drive.google.com/drive/u/1/folders/1ahoIHnymYInLwXc-o8mpIJeWfHsDzu-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sjtuyuxuan/Table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drive.google.com/drive/u/1/folders/1ahoIHnymYInLwXc-o8mpIJeWfHsDzu-D"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s://github.com/sjtuyuxuan/Tablet/tree/master/UserGuid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github.com/sjtuyuxuan/Tablet" TargetMode="External"/><Relationship Id="rId4" Type="http://schemas.openxmlformats.org/officeDocument/2006/relationships/hyperlink" Target="https://github.com/sjtuyuxuan/Table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document/d/1lQiQbvxCPY_1pcXpmVXFfaOjxylION8ofug3B3K-LOg/edit#heading=h.ow1ftzntzus6" TargetMode="Externa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6.jpg"/><Relationship Id="rId4" Type="http://schemas.openxmlformats.org/officeDocument/2006/relationships/image" Target="../media/image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Tablet </a:t>
            </a:r>
            <a:endParaRPr/>
          </a:p>
          <a:p>
            <a:pPr indent="0" lvl="0" marL="0" rtl="0" algn="l">
              <a:spcBef>
                <a:spcPts val="0"/>
              </a:spcBef>
              <a:spcAft>
                <a:spcPts val="0"/>
              </a:spcAft>
              <a:buNone/>
            </a:pPr>
            <a:r>
              <a:rPr lang="en"/>
              <a:t>Documentation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Diogo, Lio, Ray, Jose, Sam and Cameron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Mechanism</a:t>
            </a:r>
            <a:endParaRPr/>
          </a:p>
        </p:txBody>
      </p:sp>
      <p:sp>
        <p:nvSpPr>
          <p:cNvPr id="158" name="Google Shape;158;p22"/>
          <p:cNvSpPr txBox="1"/>
          <p:nvPr>
            <p:ph idx="1" type="body"/>
          </p:nvPr>
        </p:nvSpPr>
        <p:spPr>
          <a:xfrm>
            <a:off x="729450" y="2078875"/>
            <a:ext cx="5156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Ultimately decided on two, 2R arms with parallel linkages</a:t>
            </a:r>
            <a:endParaRPr/>
          </a:p>
          <a:p>
            <a:pPr indent="-311150" lvl="0" marL="457200" rtl="0" algn="l">
              <a:spcBef>
                <a:spcPts val="1200"/>
              </a:spcBef>
              <a:spcAft>
                <a:spcPts val="0"/>
              </a:spcAft>
              <a:buSzPts val="1300"/>
              <a:buChar char="●"/>
            </a:pPr>
            <a:r>
              <a:rPr lang="en"/>
              <a:t>Easier to control friction at shafts w/ bearings than with rolling surfaces</a:t>
            </a:r>
            <a:endParaRPr/>
          </a:p>
          <a:p>
            <a:pPr indent="-311150" lvl="0" marL="457200" rtl="0" algn="l">
              <a:spcBef>
                <a:spcPts val="0"/>
              </a:spcBef>
              <a:spcAft>
                <a:spcPts val="0"/>
              </a:spcAft>
              <a:buSzPts val="1300"/>
              <a:buChar char="●"/>
            </a:pPr>
            <a:r>
              <a:rPr lang="en"/>
              <a:t>Low inertia - motors mounted at base rather than on frame</a:t>
            </a:r>
            <a:endParaRPr/>
          </a:p>
          <a:p>
            <a:pPr indent="-311150" lvl="0" marL="457200" rtl="0" algn="l">
              <a:spcBef>
                <a:spcPts val="0"/>
              </a:spcBef>
              <a:spcAft>
                <a:spcPts val="0"/>
              </a:spcAft>
              <a:buSzPts val="1300"/>
              <a:buChar char="●"/>
            </a:pPr>
            <a:r>
              <a:rPr lang="en"/>
              <a:t>Parallel design much more straightforward than in gantry system</a:t>
            </a:r>
            <a:endParaRPr/>
          </a:p>
          <a:p>
            <a:pPr indent="0" lvl="0" marL="0" rtl="0" algn="l">
              <a:spcBef>
                <a:spcPts val="1200"/>
              </a:spcBef>
              <a:spcAft>
                <a:spcPts val="1200"/>
              </a:spcAft>
              <a:buNone/>
            </a:pPr>
            <a:r>
              <a:rPr lang="en" u="sng">
                <a:solidFill>
                  <a:schemeClr val="hlink"/>
                </a:solidFill>
                <a:hlinkClick r:id="rId3"/>
              </a:rPr>
              <a:t>Documentation: Integrate Subsystems</a:t>
            </a:r>
            <a:endParaRPr/>
          </a:p>
        </p:txBody>
      </p:sp>
      <p:pic>
        <p:nvPicPr>
          <p:cNvPr id="159" name="Google Shape;159;p22"/>
          <p:cNvPicPr preferRelativeResize="0"/>
          <p:nvPr/>
        </p:nvPicPr>
        <p:blipFill rotWithShape="1">
          <a:blip r:embed="rId4">
            <a:alphaModFix/>
          </a:blip>
          <a:srcRect b="9373" l="0" r="0" t="7452"/>
          <a:stretch/>
        </p:blipFill>
        <p:spPr>
          <a:xfrm>
            <a:off x="6155268" y="1543050"/>
            <a:ext cx="2641507" cy="2929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727800" y="401100"/>
            <a:ext cx="7768200" cy="9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 Map</a:t>
            </a:r>
            <a:endParaRPr/>
          </a:p>
        </p:txBody>
      </p:sp>
      <p:sp>
        <p:nvSpPr>
          <p:cNvPr id="165" name="Google Shape;165;p23"/>
          <p:cNvSpPr txBox="1"/>
          <p:nvPr/>
        </p:nvSpPr>
        <p:spPr>
          <a:xfrm>
            <a:off x="727800" y="1313100"/>
            <a:ext cx="4939500" cy="36480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3"/>
              </a:rPr>
              <a:t>Review of High-Level Goals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4"/>
              </a:rPr>
              <a:t>Design Overview</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5"/>
              </a:rPr>
              <a:t>CAD</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6"/>
              </a:rPr>
              <a:t>Key Supporting Analysis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7"/>
              </a:rPr>
              <a:t>Demonstrations</a:t>
            </a:r>
            <a:endParaRPr sz="2500">
              <a:solidFill>
                <a:schemeClr val="lt1"/>
              </a:solidFill>
              <a:latin typeface="Lato"/>
              <a:ea typeface="Lato"/>
              <a:cs typeface="Lato"/>
              <a:sym typeface="Lato"/>
            </a:endParaRPr>
          </a:p>
        </p:txBody>
      </p:sp>
      <p:sp>
        <p:nvSpPr>
          <p:cNvPr id="166" name="Google Shape;166;p23"/>
          <p:cNvSpPr/>
          <p:nvPr/>
        </p:nvSpPr>
        <p:spPr>
          <a:xfrm>
            <a:off x="727800" y="2098650"/>
            <a:ext cx="4649400" cy="544200"/>
          </a:xfrm>
          <a:prstGeom prst="rect">
            <a:avLst/>
          </a:prstGeom>
          <a:noFill/>
          <a:ln cap="flat" cmpd="sng" w="28575">
            <a:solidFill>
              <a:srgbClr val="1C36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Overview: Mechanical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Top Level</a:t>
            </a:r>
            <a:endParaRPr/>
          </a:p>
        </p:txBody>
      </p:sp>
      <p:pic>
        <p:nvPicPr>
          <p:cNvPr id="177" name="Google Shape;177;p25"/>
          <p:cNvPicPr preferRelativeResize="0"/>
          <p:nvPr/>
        </p:nvPicPr>
        <p:blipFill>
          <a:blip r:embed="rId3">
            <a:alphaModFix/>
          </a:blip>
          <a:stretch>
            <a:fillRect/>
          </a:stretch>
        </p:blipFill>
        <p:spPr>
          <a:xfrm>
            <a:off x="3500850" y="1167525"/>
            <a:ext cx="4833150" cy="3895000"/>
          </a:xfrm>
          <a:prstGeom prst="rect">
            <a:avLst/>
          </a:prstGeom>
          <a:noFill/>
          <a:ln>
            <a:noFill/>
          </a:ln>
        </p:spPr>
      </p:pic>
      <p:sp>
        <p:nvSpPr>
          <p:cNvPr id="178" name="Google Shape;178;p25"/>
          <p:cNvSpPr txBox="1"/>
          <p:nvPr/>
        </p:nvSpPr>
        <p:spPr>
          <a:xfrm>
            <a:off x="7913350" y="1538025"/>
            <a:ext cx="10698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20 mm profile 80/20 frame</a:t>
            </a:r>
            <a:endParaRPr sz="1200">
              <a:solidFill>
                <a:schemeClr val="accent3"/>
              </a:solidFill>
              <a:latin typeface="Lato"/>
              <a:ea typeface="Lato"/>
              <a:cs typeface="Lato"/>
              <a:sym typeface="Lato"/>
            </a:endParaRPr>
          </a:p>
        </p:txBody>
      </p:sp>
      <p:sp>
        <p:nvSpPr>
          <p:cNvPr id="179" name="Google Shape;179;p25"/>
          <p:cNvSpPr txBox="1"/>
          <p:nvPr/>
        </p:nvSpPr>
        <p:spPr>
          <a:xfrm>
            <a:off x="3804725" y="1066075"/>
            <a:ext cx="11697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Symmetric phantom 2R linkages</a:t>
            </a:r>
            <a:endParaRPr sz="1200">
              <a:solidFill>
                <a:schemeClr val="accent3"/>
              </a:solidFill>
              <a:latin typeface="Lato"/>
              <a:ea typeface="Lato"/>
              <a:cs typeface="Lato"/>
              <a:sym typeface="Lato"/>
            </a:endParaRPr>
          </a:p>
        </p:txBody>
      </p:sp>
      <p:sp>
        <p:nvSpPr>
          <p:cNvPr id="180" name="Google Shape;180;p25"/>
          <p:cNvSpPr txBox="1"/>
          <p:nvPr/>
        </p:nvSpPr>
        <p:spPr>
          <a:xfrm>
            <a:off x="7485300" y="4088175"/>
            <a:ext cx="8487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Acrylic base plate</a:t>
            </a:r>
            <a:endParaRPr sz="1200">
              <a:solidFill>
                <a:schemeClr val="accent3"/>
              </a:solidFill>
              <a:latin typeface="Lato"/>
              <a:ea typeface="Lato"/>
              <a:cs typeface="Lato"/>
              <a:sym typeface="Lato"/>
            </a:endParaRPr>
          </a:p>
        </p:txBody>
      </p:sp>
      <p:sp>
        <p:nvSpPr>
          <p:cNvPr id="181" name="Google Shape;181;p25"/>
          <p:cNvSpPr txBox="1"/>
          <p:nvPr/>
        </p:nvSpPr>
        <p:spPr>
          <a:xfrm>
            <a:off x="7224125" y="858625"/>
            <a:ext cx="10374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Touchscreen tablet</a:t>
            </a:r>
            <a:endParaRPr sz="1200">
              <a:solidFill>
                <a:schemeClr val="accent3"/>
              </a:solidFill>
              <a:latin typeface="Lato"/>
              <a:ea typeface="Lato"/>
              <a:cs typeface="Lato"/>
              <a:sym typeface="Lato"/>
            </a:endParaRPr>
          </a:p>
        </p:txBody>
      </p:sp>
      <p:sp>
        <p:nvSpPr>
          <p:cNvPr id="182" name="Google Shape;182;p25"/>
          <p:cNvSpPr txBox="1"/>
          <p:nvPr/>
        </p:nvSpPr>
        <p:spPr>
          <a:xfrm>
            <a:off x="3457325" y="4377825"/>
            <a:ext cx="10374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Transmission</a:t>
            </a:r>
            <a:endParaRPr sz="1200">
              <a:solidFill>
                <a:schemeClr val="accent3"/>
              </a:solidFill>
              <a:latin typeface="Lato"/>
              <a:ea typeface="Lato"/>
              <a:cs typeface="Lato"/>
              <a:sym typeface="Lato"/>
            </a:endParaRPr>
          </a:p>
        </p:txBody>
      </p:sp>
      <p:cxnSp>
        <p:nvCxnSpPr>
          <p:cNvPr id="183" name="Google Shape;183;p25"/>
          <p:cNvCxnSpPr>
            <a:stCxn id="181" idx="1"/>
          </p:cNvCxnSpPr>
          <p:nvPr/>
        </p:nvCxnSpPr>
        <p:spPr>
          <a:xfrm flipH="1">
            <a:off x="6425825" y="1071025"/>
            <a:ext cx="798300" cy="761700"/>
          </a:xfrm>
          <a:prstGeom prst="straightConnector1">
            <a:avLst/>
          </a:prstGeom>
          <a:noFill/>
          <a:ln cap="flat" cmpd="sng" w="19050">
            <a:solidFill>
              <a:schemeClr val="accent3"/>
            </a:solidFill>
            <a:prstDash val="solid"/>
            <a:round/>
            <a:headEnd len="med" w="med" type="none"/>
            <a:tailEnd len="med" w="med" type="oval"/>
          </a:ln>
        </p:spPr>
      </p:cxnSp>
      <p:cxnSp>
        <p:nvCxnSpPr>
          <p:cNvPr id="184" name="Google Shape;184;p25"/>
          <p:cNvCxnSpPr>
            <a:stCxn id="179" idx="2"/>
          </p:cNvCxnSpPr>
          <p:nvPr/>
        </p:nvCxnSpPr>
        <p:spPr>
          <a:xfrm>
            <a:off x="4389575" y="1675675"/>
            <a:ext cx="572700" cy="381600"/>
          </a:xfrm>
          <a:prstGeom prst="straightConnector1">
            <a:avLst/>
          </a:prstGeom>
          <a:noFill/>
          <a:ln cap="flat" cmpd="sng" w="19050">
            <a:solidFill>
              <a:schemeClr val="accent3"/>
            </a:solidFill>
            <a:prstDash val="solid"/>
            <a:round/>
            <a:headEnd len="med" w="med" type="none"/>
            <a:tailEnd len="med" w="med" type="triangle"/>
          </a:ln>
        </p:spPr>
      </p:cxnSp>
      <p:sp>
        <p:nvSpPr>
          <p:cNvPr id="185" name="Google Shape;185;p25"/>
          <p:cNvSpPr txBox="1"/>
          <p:nvPr>
            <p:ph idx="1" type="body"/>
          </p:nvPr>
        </p:nvSpPr>
        <p:spPr>
          <a:xfrm>
            <a:off x="727650" y="1354475"/>
            <a:ext cx="2865600" cy="352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u="sng"/>
              <a:t>Key Requirements</a:t>
            </a:r>
            <a:endParaRPr b="1" sz="1500" u="sng"/>
          </a:p>
          <a:p>
            <a:pPr indent="-304800" lvl="0" marL="457200" rtl="0" algn="l">
              <a:lnSpc>
                <a:spcPct val="100000"/>
              </a:lnSpc>
              <a:spcBef>
                <a:spcPts val="300"/>
              </a:spcBef>
              <a:spcAft>
                <a:spcPts val="0"/>
              </a:spcAft>
              <a:buSzPts val="1200"/>
              <a:buChar char="●"/>
            </a:pPr>
            <a:r>
              <a:rPr lang="en" sz="1200"/>
              <a:t>Continuous 6N at each end effector</a:t>
            </a:r>
            <a:endParaRPr sz="1200"/>
          </a:p>
          <a:p>
            <a:pPr indent="-304800" lvl="0" marL="457200" rtl="0" algn="l">
              <a:lnSpc>
                <a:spcPct val="100000"/>
              </a:lnSpc>
              <a:spcBef>
                <a:spcPts val="300"/>
              </a:spcBef>
              <a:spcAft>
                <a:spcPts val="0"/>
              </a:spcAft>
              <a:buSzPts val="1200"/>
              <a:buChar char="●"/>
            </a:pPr>
            <a:r>
              <a:rPr lang="en" sz="1200"/>
              <a:t>Track fingers moving 150 mm/s </a:t>
            </a:r>
            <a:endParaRPr sz="1200"/>
          </a:p>
          <a:p>
            <a:pPr indent="-304800" lvl="0" marL="457200" rtl="0" algn="l">
              <a:lnSpc>
                <a:spcPct val="100000"/>
              </a:lnSpc>
              <a:spcBef>
                <a:spcPts val="300"/>
              </a:spcBef>
              <a:spcAft>
                <a:spcPts val="0"/>
              </a:spcAft>
              <a:buSzPts val="1200"/>
              <a:buChar char="●"/>
            </a:pPr>
            <a:r>
              <a:rPr lang="en" sz="1200"/>
              <a:t>100 micron resolution of position at each end effector</a:t>
            </a:r>
            <a:endParaRPr sz="1200"/>
          </a:p>
          <a:p>
            <a:pPr indent="-304800" lvl="0" marL="457200" rtl="0" algn="l">
              <a:lnSpc>
                <a:spcPct val="100000"/>
              </a:lnSpc>
              <a:spcBef>
                <a:spcPts val="300"/>
              </a:spcBef>
              <a:spcAft>
                <a:spcPts val="300"/>
              </a:spcAft>
              <a:buSzPts val="1200"/>
              <a:buChar char="●"/>
            </a:pPr>
            <a:r>
              <a:rPr lang="en" sz="1200"/>
              <a:t>User experiences 100 grams or less of inertia in free motion</a:t>
            </a:r>
            <a:endParaRPr sz="1200"/>
          </a:p>
        </p:txBody>
      </p:sp>
      <p:cxnSp>
        <p:nvCxnSpPr>
          <p:cNvPr id="186" name="Google Shape;186;p25"/>
          <p:cNvCxnSpPr>
            <a:stCxn id="178" idx="2"/>
          </p:cNvCxnSpPr>
          <p:nvPr/>
        </p:nvCxnSpPr>
        <p:spPr>
          <a:xfrm flipH="1">
            <a:off x="7939750" y="1962825"/>
            <a:ext cx="508500" cy="514800"/>
          </a:xfrm>
          <a:prstGeom prst="straightConnector1">
            <a:avLst/>
          </a:prstGeom>
          <a:noFill/>
          <a:ln cap="flat" cmpd="sng" w="19050">
            <a:solidFill>
              <a:schemeClr val="accent3"/>
            </a:solidFill>
            <a:prstDash val="solid"/>
            <a:round/>
            <a:headEnd len="med" w="med" type="none"/>
            <a:tailEnd len="med" w="med" type="triangle"/>
          </a:ln>
        </p:spPr>
      </p:cxnSp>
      <p:cxnSp>
        <p:nvCxnSpPr>
          <p:cNvPr id="187" name="Google Shape;187;p25"/>
          <p:cNvCxnSpPr>
            <a:stCxn id="180" idx="0"/>
          </p:cNvCxnSpPr>
          <p:nvPr/>
        </p:nvCxnSpPr>
        <p:spPr>
          <a:xfrm rot="10800000">
            <a:off x="7294950" y="3571575"/>
            <a:ext cx="614700" cy="516600"/>
          </a:xfrm>
          <a:prstGeom prst="straightConnector1">
            <a:avLst/>
          </a:prstGeom>
          <a:noFill/>
          <a:ln cap="flat" cmpd="sng" w="19050">
            <a:solidFill>
              <a:schemeClr val="accent3"/>
            </a:solidFill>
            <a:prstDash val="solid"/>
            <a:round/>
            <a:headEnd len="med" w="med" type="none"/>
            <a:tailEnd len="med" w="med" type="oval"/>
          </a:ln>
        </p:spPr>
      </p:cxnSp>
      <p:cxnSp>
        <p:nvCxnSpPr>
          <p:cNvPr id="188" name="Google Shape;188;p25"/>
          <p:cNvCxnSpPr>
            <a:stCxn id="182" idx="0"/>
          </p:cNvCxnSpPr>
          <p:nvPr/>
        </p:nvCxnSpPr>
        <p:spPr>
          <a:xfrm flipH="1" rot="10800000">
            <a:off x="3976025" y="3064425"/>
            <a:ext cx="1812300" cy="1313400"/>
          </a:xfrm>
          <a:prstGeom prst="straightConnector1">
            <a:avLst/>
          </a:prstGeom>
          <a:noFill/>
          <a:ln cap="flat" cmpd="sng" w="19050">
            <a:solidFill>
              <a:schemeClr val="accent3"/>
            </a:solidFill>
            <a:prstDash val="solid"/>
            <a:round/>
            <a:headEnd len="med" w="med" type="none"/>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Phantom Linkage</a:t>
            </a:r>
            <a:endParaRPr/>
          </a:p>
        </p:txBody>
      </p:sp>
      <p:pic>
        <p:nvPicPr>
          <p:cNvPr id="194" name="Google Shape;194;p26"/>
          <p:cNvPicPr preferRelativeResize="0"/>
          <p:nvPr/>
        </p:nvPicPr>
        <p:blipFill rotWithShape="1">
          <a:blip r:embed="rId3">
            <a:alphaModFix/>
          </a:blip>
          <a:srcRect b="0" l="16575" r="33361" t="0"/>
          <a:stretch/>
        </p:blipFill>
        <p:spPr>
          <a:xfrm>
            <a:off x="5056575" y="874225"/>
            <a:ext cx="3477300" cy="3848549"/>
          </a:xfrm>
          <a:prstGeom prst="rect">
            <a:avLst/>
          </a:prstGeom>
          <a:noFill/>
          <a:ln>
            <a:noFill/>
          </a:ln>
        </p:spPr>
      </p:pic>
      <p:sp>
        <p:nvSpPr>
          <p:cNvPr id="195" name="Google Shape;195;p26"/>
          <p:cNvSpPr txBox="1"/>
          <p:nvPr>
            <p:ph idx="1" type="body"/>
          </p:nvPr>
        </p:nvSpPr>
        <p:spPr>
          <a:xfrm>
            <a:off x="727650" y="1361700"/>
            <a:ext cx="4205700" cy="3528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u="sng"/>
              <a:t>Pros</a:t>
            </a:r>
            <a:endParaRPr b="1" sz="1500" u="sng"/>
          </a:p>
          <a:p>
            <a:pPr indent="-304800" lvl="0" marL="457200" rtl="0" algn="l">
              <a:lnSpc>
                <a:spcPct val="100000"/>
              </a:lnSpc>
              <a:spcBef>
                <a:spcPts val="300"/>
              </a:spcBef>
              <a:spcAft>
                <a:spcPts val="0"/>
              </a:spcAft>
              <a:buSzPts val="1200"/>
              <a:buChar char="●"/>
            </a:pPr>
            <a:r>
              <a:rPr lang="en" sz="1200"/>
              <a:t>Commonly solved kinematics</a:t>
            </a:r>
            <a:endParaRPr sz="1200"/>
          </a:p>
          <a:p>
            <a:pPr indent="-304800" lvl="0" marL="457200" rtl="0" algn="l">
              <a:lnSpc>
                <a:spcPct val="100000"/>
              </a:lnSpc>
              <a:spcBef>
                <a:spcPts val="300"/>
              </a:spcBef>
              <a:spcAft>
                <a:spcPts val="0"/>
              </a:spcAft>
              <a:buSzPts val="1200"/>
              <a:buChar char="●"/>
            </a:pPr>
            <a:r>
              <a:rPr lang="en" sz="1200"/>
              <a:t>Low inertia; all motors anchored to mechanical ground</a:t>
            </a:r>
            <a:endParaRPr sz="1200"/>
          </a:p>
          <a:p>
            <a:pPr indent="-304800" lvl="0" marL="457200" rtl="0" algn="l">
              <a:lnSpc>
                <a:spcPct val="100000"/>
              </a:lnSpc>
              <a:spcBef>
                <a:spcPts val="300"/>
              </a:spcBef>
              <a:spcAft>
                <a:spcPts val="0"/>
              </a:spcAft>
              <a:buSzPts val="1200"/>
              <a:buChar char="●"/>
            </a:pPr>
            <a:r>
              <a:rPr lang="en" sz="1200"/>
              <a:t>Uses only revolute joints; minimal friction and chance of binding</a:t>
            </a:r>
            <a:endParaRPr/>
          </a:p>
          <a:p>
            <a:pPr indent="0" lvl="0" marL="0" rtl="0" algn="l">
              <a:lnSpc>
                <a:spcPct val="100000"/>
              </a:lnSpc>
              <a:spcBef>
                <a:spcPts val="1000"/>
              </a:spcBef>
              <a:spcAft>
                <a:spcPts val="0"/>
              </a:spcAft>
              <a:buNone/>
            </a:pPr>
            <a:r>
              <a:rPr b="1" lang="en" sz="1500" u="sng"/>
              <a:t>Cons</a:t>
            </a:r>
            <a:endParaRPr b="1" sz="1500" u="sng"/>
          </a:p>
          <a:p>
            <a:pPr indent="-304800" lvl="0" marL="457200" rtl="0" algn="l">
              <a:lnSpc>
                <a:spcPct val="100000"/>
              </a:lnSpc>
              <a:spcBef>
                <a:spcPts val="300"/>
              </a:spcBef>
              <a:spcAft>
                <a:spcPts val="0"/>
              </a:spcAft>
              <a:buSzPts val="1200"/>
              <a:buChar char="●"/>
            </a:pPr>
            <a:r>
              <a:rPr lang="en" sz="1200"/>
              <a:t>Performs differently across workspace</a:t>
            </a:r>
            <a:endParaRPr sz="1200"/>
          </a:p>
          <a:p>
            <a:pPr indent="-304800" lvl="0" marL="457200" rtl="0" algn="l">
              <a:lnSpc>
                <a:spcPct val="100000"/>
              </a:lnSpc>
              <a:spcBef>
                <a:spcPts val="300"/>
              </a:spcBef>
              <a:spcAft>
                <a:spcPts val="0"/>
              </a:spcAft>
              <a:buSzPts val="1200"/>
              <a:buChar char="●"/>
            </a:pPr>
            <a:r>
              <a:rPr lang="en" sz="1200"/>
              <a:t>Extends beyond workspace; doesn’t package cleanly</a:t>
            </a:r>
            <a:endParaRPr sz="1200"/>
          </a:p>
          <a:p>
            <a:pPr indent="-304800" lvl="0" marL="457200" rtl="0" algn="l">
              <a:lnSpc>
                <a:spcPct val="100000"/>
              </a:lnSpc>
              <a:spcBef>
                <a:spcPts val="300"/>
              </a:spcBef>
              <a:spcAft>
                <a:spcPts val="300"/>
              </a:spcAft>
              <a:buSzPts val="1200"/>
              <a:buChar char="●"/>
            </a:pPr>
            <a:r>
              <a:rPr lang="en" sz="1200"/>
              <a:t>Added inertia from proximal and outer links</a:t>
            </a:r>
            <a:endParaRPr sz="1200"/>
          </a:p>
        </p:txBody>
      </p:sp>
      <p:sp>
        <p:nvSpPr>
          <p:cNvPr id="196" name="Google Shape;196;p26"/>
          <p:cNvSpPr txBox="1"/>
          <p:nvPr/>
        </p:nvSpPr>
        <p:spPr>
          <a:xfrm>
            <a:off x="7344675" y="2220100"/>
            <a:ext cx="1566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Base link, provides out-of-plane stiffness</a:t>
            </a:r>
            <a:endParaRPr sz="1200">
              <a:solidFill>
                <a:schemeClr val="accent3"/>
              </a:solidFill>
              <a:latin typeface="Lato"/>
              <a:ea typeface="Lato"/>
              <a:cs typeface="Lato"/>
              <a:sym typeface="Lato"/>
            </a:endParaRPr>
          </a:p>
        </p:txBody>
      </p:sp>
      <p:sp>
        <p:nvSpPr>
          <p:cNvPr id="197" name="Google Shape;197;p26"/>
          <p:cNvSpPr txBox="1"/>
          <p:nvPr/>
        </p:nvSpPr>
        <p:spPr>
          <a:xfrm>
            <a:off x="7915375" y="2980075"/>
            <a:ext cx="8487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Proximal link</a:t>
            </a:r>
            <a:endParaRPr sz="1200">
              <a:solidFill>
                <a:schemeClr val="accent3"/>
              </a:solidFill>
              <a:latin typeface="Lato"/>
              <a:ea typeface="Lato"/>
              <a:cs typeface="Lato"/>
              <a:sym typeface="Lato"/>
            </a:endParaRPr>
          </a:p>
        </p:txBody>
      </p:sp>
      <p:sp>
        <p:nvSpPr>
          <p:cNvPr id="198" name="Google Shape;198;p26"/>
          <p:cNvSpPr txBox="1"/>
          <p:nvPr/>
        </p:nvSpPr>
        <p:spPr>
          <a:xfrm>
            <a:off x="5555600" y="1589925"/>
            <a:ext cx="8487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Distal link</a:t>
            </a:r>
            <a:endParaRPr sz="1200">
              <a:solidFill>
                <a:schemeClr val="accent3"/>
              </a:solidFill>
              <a:latin typeface="Lato"/>
              <a:ea typeface="Lato"/>
              <a:cs typeface="Lato"/>
              <a:sym typeface="Lato"/>
            </a:endParaRPr>
          </a:p>
        </p:txBody>
      </p:sp>
      <p:sp>
        <p:nvSpPr>
          <p:cNvPr id="199" name="Google Shape;199;p26"/>
          <p:cNvSpPr txBox="1"/>
          <p:nvPr/>
        </p:nvSpPr>
        <p:spPr>
          <a:xfrm>
            <a:off x="5012525" y="4002600"/>
            <a:ext cx="8487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Outer link</a:t>
            </a:r>
            <a:endParaRPr sz="1200">
              <a:solidFill>
                <a:schemeClr val="accent3"/>
              </a:solidFill>
              <a:latin typeface="Lato"/>
              <a:ea typeface="Lato"/>
              <a:cs typeface="Lato"/>
              <a:sym typeface="Lato"/>
            </a:endParaRPr>
          </a:p>
        </p:txBody>
      </p:sp>
      <p:cxnSp>
        <p:nvCxnSpPr>
          <p:cNvPr id="200" name="Google Shape;200;p26"/>
          <p:cNvCxnSpPr>
            <a:stCxn id="198" idx="3"/>
          </p:cNvCxnSpPr>
          <p:nvPr/>
        </p:nvCxnSpPr>
        <p:spPr>
          <a:xfrm>
            <a:off x="6404300" y="1709925"/>
            <a:ext cx="492300" cy="93900"/>
          </a:xfrm>
          <a:prstGeom prst="straightConnector1">
            <a:avLst/>
          </a:prstGeom>
          <a:noFill/>
          <a:ln cap="flat" cmpd="sng" w="19050">
            <a:solidFill>
              <a:schemeClr val="accent3"/>
            </a:solidFill>
            <a:prstDash val="solid"/>
            <a:round/>
            <a:headEnd len="med" w="med" type="none"/>
            <a:tailEnd len="med" w="med" type="triangle"/>
          </a:ln>
        </p:spPr>
      </p:cxnSp>
      <p:cxnSp>
        <p:nvCxnSpPr>
          <p:cNvPr id="201" name="Google Shape;201;p26"/>
          <p:cNvCxnSpPr>
            <a:stCxn id="196" idx="1"/>
          </p:cNvCxnSpPr>
          <p:nvPr/>
        </p:nvCxnSpPr>
        <p:spPr>
          <a:xfrm flipH="1">
            <a:off x="6846075" y="2432500"/>
            <a:ext cx="498600" cy="311400"/>
          </a:xfrm>
          <a:prstGeom prst="straightConnector1">
            <a:avLst/>
          </a:prstGeom>
          <a:noFill/>
          <a:ln cap="flat" cmpd="sng" w="19050">
            <a:solidFill>
              <a:schemeClr val="accent3"/>
            </a:solidFill>
            <a:prstDash val="solid"/>
            <a:round/>
            <a:headEnd len="med" w="med" type="none"/>
            <a:tailEnd len="med" w="med" type="triangle"/>
          </a:ln>
        </p:spPr>
      </p:cxnSp>
      <p:cxnSp>
        <p:nvCxnSpPr>
          <p:cNvPr id="202" name="Google Shape;202;p26"/>
          <p:cNvCxnSpPr>
            <a:stCxn id="197" idx="1"/>
          </p:cNvCxnSpPr>
          <p:nvPr/>
        </p:nvCxnSpPr>
        <p:spPr>
          <a:xfrm flipH="1">
            <a:off x="7621075" y="3192475"/>
            <a:ext cx="294300" cy="176100"/>
          </a:xfrm>
          <a:prstGeom prst="straightConnector1">
            <a:avLst/>
          </a:prstGeom>
          <a:noFill/>
          <a:ln cap="flat" cmpd="sng" w="19050">
            <a:solidFill>
              <a:schemeClr val="accent3"/>
            </a:solidFill>
            <a:prstDash val="solid"/>
            <a:round/>
            <a:headEnd len="med" w="med" type="none"/>
            <a:tailEnd len="med" w="med" type="triangle"/>
          </a:ln>
        </p:spPr>
      </p:cxnSp>
      <p:cxnSp>
        <p:nvCxnSpPr>
          <p:cNvPr id="203" name="Google Shape;203;p26"/>
          <p:cNvCxnSpPr>
            <a:stCxn id="199" idx="0"/>
          </p:cNvCxnSpPr>
          <p:nvPr/>
        </p:nvCxnSpPr>
        <p:spPr>
          <a:xfrm flipH="1" rot="10800000">
            <a:off x="5436875" y="3615000"/>
            <a:ext cx="496200" cy="387600"/>
          </a:xfrm>
          <a:prstGeom prst="straightConnector1">
            <a:avLst/>
          </a:prstGeom>
          <a:noFill/>
          <a:ln cap="flat" cmpd="sng" w="19050">
            <a:solidFill>
              <a:schemeClr val="accent3"/>
            </a:solidFill>
            <a:prstDash val="solid"/>
            <a:round/>
            <a:headEnd len="med" w="med" type="none"/>
            <a:tailEnd len="med" w="med" type="triangle"/>
          </a:ln>
        </p:spPr>
      </p:cxnSp>
      <p:sp>
        <p:nvSpPr>
          <p:cNvPr id="204" name="Google Shape;204;p26"/>
          <p:cNvSpPr txBox="1"/>
          <p:nvPr/>
        </p:nvSpPr>
        <p:spPr>
          <a:xfrm>
            <a:off x="7676875" y="4516950"/>
            <a:ext cx="10872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All links made from AL6061</a:t>
            </a:r>
            <a:endParaRPr sz="1200">
              <a:solidFill>
                <a:schemeClr val="accent3"/>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7"/>
          <p:cNvPicPr preferRelativeResize="0"/>
          <p:nvPr/>
        </p:nvPicPr>
        <p:blipFill rotWithShape="1">
          <a:blip r:embed="rId3">
            <a:alphaModFix/>
          </a:blip>
          <a:srcRect b="3341" l="11689" r="20701" t="10093"/>
          <a:stretch/>
        </p:blipFill>
        <p:spPr>
          <a:xfrm>
            <a:off x="954000" y="1298525"/>
            <a:ext cx="4887576" cy="3634901"/>
          </a:xfrm>
          <a:prstGeom prst="rect">
            <a:avLst/>
          </a:prstGeom>
          <a:noFill/>
          <a:ln>
            <a:noFill/>
          </a:ln>
        </p:spPr>
      </p:pic>
      <p:sp>
        <p:nvSpPr>
          <p:cNvPr id="210" name="Google Shape;210;p27"/>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Transmission</a:t>
            </a:r>
            <a:endParaRPr/>
          </a:p>
        </p:txBody>
      </p:sp>
      <p:pic>
        <p:nvPicPr>
          <p:cNvPr id="211" name="Google Shape;211;p27"/>
          <p:cNvPicPr preferRelativeResize="0"/>
          <p:nvPr/>
        </p:nvPicPr>
        <p:blipFill rotWithShape="1">
          <a:blip r:embed="rId4">
            <a:alphaModFix/>
          </a:blip>
          <a:srcRect b="0" l="5294" r="13259" t="0"/>
          <a:stretch/>
        </p:blipFill>
        <p:spPr>
          <a:xfrm>
            <a:off x="5490500" y="647400"/>
            <a:ext cx="3653502" cy="2605324"/>
          </a:xfrm>
          <a:prstGeom prst="rect">
            <a:avLst/>
          </a:prstGeom>
          <a:noFill/>
          <a:ln>
            <a:noFill/>
          </a:ln>
        </p:spPr>
      </p:pic>
      <p:cxnSp>
        <p:nvCxnSpPr>
          <p:cNvPr id="212" name="Google Shape;212;p27"/>
          <p:cNvCxnSpPr/>
          <p:nvPr/>
        </p:nvCxnSpPr>
        <p:spPr>
          <a:xfrm flipH="1" rot="-10570333">
            <a:off x="6669839" y="1099083"/>
            <a:ext cx="1334677" cy="1610385"/>
          </a:xfrm>
          <a:prstGeom prst="straightConnector1">
            <a:avLst/>
          </a:prstGeom>
          <a:noFill/>
          <a:ln cap="flat" cmpd="sng" w="28575">
            <a:solidFill>
              <a:schemeClr val="accent3"/>
            </a:solidFill>
            <a:prstDash val="dash"/>
            <a:round/>
            <a:headEnd len="med" w="med" type="none"/>
            <a:tailEnd len="med" w="med" type="none"/>
          </a:ln>
        </p:spPr>
      </p:cxnSp>
      <p:cxnSp>
        <p:nvCxnSpPr>
          <p:cNvPr id="213" name="Google Shape;213;p27"/>
          <p:cNvCxnSpPr/>
          <p:nvPr/>
        </p:nvCxnSpPr>
        <p:spPr>
          <a:xfrm rot="-10569543">
            <a:off x="7724961" y="889838"/>
            <a:ext cx="340365" cy="244437"/>
          </a:xfrm>
          <a:prstGeom prst="straightConnector1">
            <a:avLst/>
          </a:prstGeom>
          <a:noFill/>
          <a:ln cap="flat" cmpd="sng" w="28575">
            <a:solidFill>
              <a:schemeClr val="accent3"/>
            </a:solidFill>
            <a:prstDash val="solid"/>
            <a:round/>
            <a:headEnd len="med" w="med" type="none"/>
            <a:tailEnd len="med" w="med" type="triangle"/>
          </a:ln>
        </p:spPr>
      </p:cxnSp>
      <p:cxnSp>
        <p:nvCxnSpPr>
          <p:cNvPr id="214" name="Google Shape;214;p27"/>
          <p:cNvCxnSpPr/>
          <p:nvPr/>
        </p:nvCxnSpPr>
        <p:spPr>
          <a:xfrm rot="-10569543">
            <a:off x="6285746" y="2407557"/>
            <a:ext cx="340365" cy="244437"/>
          </a:xfrm>
          <a:prstGeom prst="straightConnector1">
            <a:avLst/>
          </a:prstGeom>
          <a:noFill/>
          <a:ln cap="flat" cmpd="sng" w="28575">
            <a:solidFill>
              <a:schemeClr val="accent3"/>
            </a:solidFill>
            <a:prstDash val="solid"/>
            <a:round/>
            <a:headEnd len="med" w="med" type="none"/>
            <a:tailEnd len="med" w="med" type="triangle"/>
          </a:ln>
        </p:spPr>
      </p:cxnSp>
      <p:sp>
        <p:nvSpPr>
          <p:cNvPr id="215" name="Google Shape;215;p27"/>
          <p:cNvSpPr txBox="1"/>
          <p:nvPr/>
        </p:nvSpPr>
        <p:spPr>
          <a:xfrm>
            <a:off x="2349500" y="4467775"/>
            <a:ext cx="10407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brushless DC motor</a:t>
            </a:r>
            <a:endParaRPr sz="1200">
              <a:solidFill>
                <a:schemeClr val="accent3"/>
              </a:solidFill>
              <a:latin typeface="Lato"/>
              <a:ea typeface="Lato"/>
              <a:cs typeface="Lato"/>
              <a:sym typeface="Lato"/>
            </a:endParaRPr>
          </a:p>
        </p:txBody>
      </p:sp>
      <p:sp>
        <p:nvSpPr>
          <p:cNvPr id="216" name="Google Shape;216;p27"/>
          <p:cNvSpPr txBox="1"/>
          <p:nvPr/>
        </p:nvSpPr>
        <p:spPr>
          <a:xfrm>
            <a:off x="5032725" y="3605975"/>
            <a:ext cx="11541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5:1 planetary gearbox</a:t>
            </a:r>
            <a:endParaRPr sz="1200">
              <a:solidFill>
                <a:schemeClr val="accent3"/>
              </a:solidFill>
              <a:latin typeface="Lato"/>
              <a:ea typeface="Lato"/>
              <a:cs typeface="Lato"/>
              <a:sym typeface="Lato"/>
            </a:endParaRPr>
          </a:p>
        </p:txBody>
      </p:sp>
      <p:sp>
        <p:nvSpPr>
          <p:cNvPr id="217" name="Google Shape;217;p27"/>
          <p:cNvSpPr txBox="1"/>
          <p:nvPr/>
        </p:nvSpPr>
        <p:spPr>
          <a:xfrm>
            <a:off x="4572000" y="1784275"/>
            <a:ext cx="825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Common shaft / axis</a:t>
            </a:r>
            <a:endParaRPr sz="1200">
              <a:solidFill>
                <a:schemeClr val="accent3"/>
              </a:solidFill>
              <a:latin typeface="Lato"/>
              <a:ea typeface="Lato"/>
              <a:cs typeface="Lato"/>
              <a:sym typeface="Lato"/>
            </a:endParaRPr>
          </a:p>
        </p:txBody>
      </p:sp>
      <p:sp>
        <p:nvSpPr>
          <p:cNvPr id="218" name="Google Shape;218;p27"/>
          <p:cNvSpPr txBox="1"/>
          <p:nvPr/>
        </p:nvSpPr>
        <p:spPr>
          <a:xfrm>
            <a:off x="816750" y="3144950"/>
            <a:ext cx="12768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2.5:1 XL timing belt reduction</a:t>
            </a:r>
            <a:endParaRPr sz="1200">
              <a:solidFill>
                <a:schemeClr val="accent3"/>
              </a:solidFill>
              <a:latin typeface="Lato"/>
              <a:ea typeface="Lato"/>
              <a:cs typeface="Lato"/>
              <a:sym typeface="Lato"/>
            </a:endParaRPr>
          </a:p>
        </p:txBody>
      </p:sp>
      <p:cxnSp>
        <p:nvCxnSpPr>
          <p:cNvPr id="219" name="Google Shape;219;p27"/>
          <p:cNvCxnSpPr>
            <a:stCxn id="218" idx="3"/>
          </p:cNvCxnSpPr>
          <p:nvPr/>
        </p:nvCxnSpPr>
        <p:spPr>
          <a:xfrm flipH="1" rot="10800000">
            <a:off x="2093550" y="2760050"/>
            <a:ext cx="1514100" cy="597300"/>
          </a:xfrm>
          <a:prstGeom prst="straightConnector1">
            <a:avLst/>
          </a:prstGeom>
          <a:noFill/>
          <a:ln cap="flat" cmpd="sng" w="19050">
            <a:solidFill>
              <a:schemeClr val="accent3"/>
            </a:solidFill>
            <a:prstDash val="solid"/>
            <a:round/>
            <a:headEnd len="med" w="med" type="none"/>
            <a:tailEnd len="med" w="med" type="oval"/>
          </a:ln>
        </p:spPr>
      </p:cxnSp>
      <p:cxnSp>
        <p:nvCxnSpPr>
          <p:cNvPr id="220" name="Google Shape;220;p27"/>
          <p:cNvCxnSpPr>
            <a:stCxn id="215" idx="0"/>
          </p:cNvCxnSpPr>
          <p:nvPr/>
        </p:nvCxnSpPr>
        <p:spPr>
          <a:xfrm flipH="1" rot="10800000">
            <a:off x="2869850" y="3810475"/>
            <a:ext cx="457200" cy="657300"/>
          </a:xfrm>
          <a:prstGeom prst="straightConnector1">
            <a:avLst/>
          </a:prstGeom>
          <a:noFill/>
          <a:ln cap="flat" cmpd="sng" w="19050">
            <a:solidFill>
              <a:schemeClr val="accent3"/>
            </a:solidFill>
            <a:prstDash val="solid"/>
            <a:round/>
            <a:headEnd len="med" w="med" type="none"/>
            <a:tailEnd len="med" w="med" type="oval"/>
          </a:ln>
        </p:spPr>
      </p:cxnSp>
      <p:cxnSp>
        <p:nvCxnSpPr>
          <p:cNvPr id="221" name="Google Shape;221;p27"/>
          <p:cNvCxnSpPr>
            <a:stCxn id="216" idx="1"/>
          </p:cNvCxnSpPr>
          <p:nvPr/>
        </p:nvCxnSpPr>
        <p:spPr>
          <a:xfrm rot="10800000">
            <a:off x="4310325" y="3527975"/>
            <a:ext cx="722400" cy="290400"/>
          </a:xfrm>
          <a:prstGeom prst="straightConnector1">
            <a:avLst/>
          </a:prstGeom>
          <a:noFill/>
          <a:ln cap="flat" cmpd="sng" w="19050">
            <a:solidFill>
              <a:schemeClr val="accent3"/>
            </a:solidFill>
            <a:prstDash val="solid"/>
            <a:round/>
            <a:headEnd len="med" w="med" type="none"/>
            <a:tailEnd len="med" w="med" type="oval"/>
          </a:ln>
        </p:spPr>
      </p:cxnSp>
      <p:cxnSp>
        <p:nvCxnSpPr>
          <p:cNvPr id="222" name="Google Shape;222;p27"/>
          <p:cNvCxnSpPr>
            <a:stCxn id="217" idx="1"/>
          </p:cNvCxnSpPr>
          <p:nvPr/>
        </p:nvCxnSpPr>
        <p:spPr>
          <a:xfrm flipH="1">
            <a:off x="3839400" y="1996675"/>
            <a:ext cx="732600" cy="606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Transmission Component Selection</a:t>
            </a:r>
            <a:endParaRPr/>
          </a:p>
        </p:txBody>
      </p:sp>
      <p:sp>
        <p:nvSpPr>
          <p:cNvPr id="228" name="Google Shape;228;p28"/>
          <p:cNvSpPr txBox="1"/>
          <p:nvPr>
            <p:ph idx="1" type="body"/>
          </p:nvPr>
        </p:nvSpPr>
        <p:spPr>
          <a:xfrm>
            <a:off x="727650" y="1361700"/>
            <a:ext cx="3590100" cy="3528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u="sng"/>
              <a:t>Rationale</a:t>
            </a:r>
            <a:endParaRPr sz="1200"/>
          </a:p>
          <a:p>
            <a:pPr indent="-304800" lvl="0" marL="457200" rtl="0" algn="l">
              <a:lnSpc>
                <a:spcPct val="100000"/>
              </a:lnSpc>
              <a:spcBef>
                <a:spcPts val="300"/>
              </a:spcBef>
              <a:spcAft>
                <a:spcPts val="0"/>
              </a:spcAft>
              <a:buSzPts val="1200"/>
              <a:buAutoNum type="arabicPeriod"/>
            </a:pPr>
            <a:r>
              <a:rPr lang="en" sz="1200"/>
              <a:t>6N required continuously at end effectors</a:t>
            </a:r>
            <a:endParaRPr sz="1200"/>
          </a:p>
          <a:p>
            <a:pPr indent="-304800" lvl="0" marL="457200" rtl="0" algn="l">
              <a:lnSpc>
                <a:spcPct val="100000"/>
              </a:lnSpc>
              <a:spcBef>
                <a:spcPts val="300"/>
              </a:spcBef>
              <a:spcAft>
                <a:spcPts val="0"/>
              </a:spcAft>
              <a:buSzPts val="1200"/>
              <a:buAutoNum type="arabicPeriod"/>
            </a:pPr>
            <a:r>
              <a:rPr lang="en" sz="1200"/>
              <a:t>High torque motor with 12.5:1 overall transmission reduction meets force requirement</a:t>
            </a:r>
            <a:endParaRPr sz="1200"/>
          </a:p>
          <a:p>
            <a:pPr indent="-304800" lvl="0" marL="457200" rtl="0" algn="l">
              <a:lnSpc>
                <a:spcPct val="100000"/>
              </a:lnSpc>
              <a:spcBef>
                <a:spcPts val="300"/>
              </a:spcBef>
              <a:spcAft>
                <a:spcPts val="0"/>
              </a:spcAft>
              <a:buSzPts val="1200"/>
              <a:buAutoNum type="arabicPeriod"/>
            </a:pPr>
            <a:r>
              <a:rPr lang="en" sz="1200"/>
              <a:t>Gearbox has 0.1 degrees of backlash, which is too much when projected to end-effectors</a:t>
            </a:r>
            <a:endParaRPr sz="1200"/>
          </a:p>
          <a:p>
            <a:pPr indent="-304800" lvl="0" marL="457200" rtl="0" algn="l">
              <a:lnSpc>
                <a:spcPct val="100000"/>
              </a:lnSpc>
              <a:spcBef>
                <a:spcPts val="300"/>
              </a:spcBef>
              <a:spcAft>
                <a:spcPts val="0"/>
              </a:spcAft>
              <a:buSzPts val="1200"/>
              <a:buAutoNum type="arabicPeriod"/>
            </a:pPr>
            <a:r>
              <a:rPr lang="en" sz="1200"/>
              <a:t>Include pulley reduction between gearbox and output shafts to reduce backlash at the end effectors</a:t>
            </a:r>
            <a:endParaRPr sz="1200"/>
          </a:p>
          <a:p>
            <a:pPr indent="0" lvl="0" marL="0" rtl="0" algn="l">
              <a:lnSpc>
                <a:spcPct val="100000"/>
              </a:lnSpc>
              <a:spcBef>
                <a:spcPts val="1000"/>
              </a:spcBef>
              <a:spcAft>
                <a:spcPts val="0"/>
              </a:spcAft>
              <a:buNone/>
            </a:pPr>
            <a:r>
              <a:rPr b="1" lang="en" sz="1500" u="sng"/>
              <a:t>Results</a:t>
            </a:r>
            <a:endParaRPr b="1" sz="1500" u="sng"/>
          </a:p>
          <a:p>
            <a:pPr indent="-304800" lvl="0" marL="457200" rtl="0" algn="l">
              <a:lnSpc>
                <a:spcPct val="100000"/>
              </a:lnSpc>
              <a:spcBef>
                <a:spcPts val="300"/>
              </a:spcBef>
              <a:spcAft>
                <a:spcPts val="0"/>
              </a:spcAft>
              <a:buSzPts val="1200"/>
              <a:buChar char="●"/>
            </a:pPr>
            <a:r>
              <a:rPr lang="en" sz="1200"/>
              <a:t>Min. feasible output force: </a:t>
            </a:r>
            <a:r>
              <a:rPr b="1" lang="en" sz="1200"/>
              <a:t>8.5 N</a:t>
            </a:r>
            <a:endParaRPr b="1" sz="1200"/>
          </a:p>
          <a:p>
            <a:pPr indent="-304800" lvl="0" marL="457200" rtl="0" algn="l">
              <a:lnSpc>
                <a:spcPct val="100000"/>
              </a:lnSpc>
              <a:spcBef>
                <a:spcPts val="0"/>
              </a:spcBef>
              <a:spcAft>
                <a:spcPts val="0"/>
              </a:spcAft>
              <a:buSzPts val="1200"/>
              <a:buChar char="●"/>
            </a:pPr>
            <a:r>
              <a:rPr lang="en" sz="1200"/>
              <a:t>Max. projected backlash: </a:t>
            </a:r>
            <a:r>
              <a:rPr b="1" lang="en" sz="1200"/>
              <a:t>0.31 mm</a:t>
            </a:r>
            <a:endParaRPr b="1" sz="1200"/>
          </a:p>
          <a:p>
            <a:pPr indent="-304800" lvl="0" marL="457200" rtl="0" algn="l">
              <a:lnSpc>
                <a:spcPct val="100000"/>
              </a:lnSpc>
              <a:spcBef>
                <a:spcPts val="0"/>
              </a:spcBef>
              <a:spcAft>
                <a:spcPts val="0"/>
              </a:spcAft>
              <a:buSzPts val="1200"/>
              <a:buChar char="●"/>
            </a:pPr>
            <a:r>
              <a:rPr lang="en" sz="1200"/>
              <a:t>Max. reflected inertia: </a:t>
            </a:r>
            <a:r>
              <a:rPr b="1" lang="en" sz="1200"/>
              <a:t>32 g</a:t>
            </a:r>
            <a:endParaRPr b="1" sz="1200"/>
          </a:p>
        </p:txBody>
      </p:sp>
      <p:grpSp>
        <p:nvGrpSpPr>
          <p:cNvPr id="229" name="Google Shape;229;p28"/>
          <p:cNvGrpSpPr/>
          <p:nvPr/>
        </p:nvGrpSpPr>
        <p:grpSpPr>
          <a:xfrm>
            <a:off x="4631025" y="1405400"/>
            <a:ext cx="4094325" cy="3296576"/>
            <a:chOff x="4631025" y="1405400"/>
            <a:chExt cx="4094325" cy="3296576"/>
          </a:xfrm>
        </p:grpSpPr>
        <p:pic>
          <p:nvPicPr>
            <p:cNvPr id="230" name="Google Shape;230;p28"/>
            <p:cNvPicPr preferRelativeResize="0"/>
            <p:nvPr/>
          </p:nvPicPr>
          <p:blipFill>
            <a:blip r:embed="rId3">
              <a:alphaModFix/>
            </a:blip>
            <a:stretch>
              <a:fillRect/>
            </a:stretch>
          </p:blipFill>
          <p:spPr>
            <a:xfrm>
              <a:off x="4631025" y="1549725"/>
              <a:ext cx="4094325" cy="3152250"/>
            </a:xfrm>
            <a:prstGeom prst="rect">
              <a:avLst/>
            </a:prstGeom>
            <a:noFill/>
            <a:ln>
              <a:noFill/>
            </a:ln>
          </p:spPr>
        </p:pic>
        <p:sp>
          <p:nvSpPr>
            <p:cNvPr id="231" name="Google Shape;231;p28"/>
            <p:cNvSpPr txBox="1"/>
            <p:nvPr/>
          </p:nvSpPr>
          <p:spPr>
            <a:xfrm>
              <a:off x="4875450" y="1405400"/>
              <a:ext cx="3390300" cy="246300"/>
            </a:xfrm>
            <a:prstGeom prst="rect">
              <a:avLst/>
            </a:prstGeom>
            <a:solidFill>
              <a:schemeClr val="lt1"/>
            </a:solidFill>
            <a:ln>
              <a:noFill/>
            </a:ln>
          </p:spPr>
          <p:txBody>
            <a:bodyPr anchorCtr="0" anchor="b" bIns="0" lIns="91425" spcFirstLastPara="1" rIns="91425" wrap="square" tIns="91425">
              <a:noAutofit/>
            </a:bodyPr>
            <a:lstStyle/>
            <a:p>
              <a:pPr indent="0" lvl="0" marL="0" rtl="0" algn="ctr">
                <a:spcBef>
                  <a:spcPts val="0"/>
                </a:spcBef>
                <a:spcAft>
                  <a:spcPts val="0"/>
                </a:spcAft>
                <a:buNone/>
              </a:pPr>
              <a:r>
                <a:rPr b="1" lang="en" sz="900">
                  <a:solidFill>
                    <a:schemeClr val="accent5"/>
                  </a:solidFill>
                </a:rPr>
                <a:t>Minimum Feasible Output Force Across Workspace (N)</a:t>
              </a:r>
              <a:endParaRPr b="1" sz="900">
                <a:solidFill>
                  <a:schemeClr val="accent5"/>
                </a:solidFill>
              </a:endParaRPr>
            </a:p>
          </p:txBody>
        </p:sp>
      </p:grpSp>
      <p:sp>
        <p:nvSpPr>
          <p:cNvPr id="232" name="Google Shape;232;p28"/>
          <p:cNvSpPr txBox="1"/>
          <p:nvPr/>
        </p:nvSpPr>
        <p:spPr>
          <a:xfrm>
            <a:off x="7150175" y="4618125"/>
            <a:ext cx="185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Lato"/>
                <a:ea typeface="Lato"/>
                <a:cs typeface="Lato"/>
                <a:sym typeface="Lato"/>
              </a:rPr>
              <a:t>*For right-hand linkage</a:t>
            </a:r>
            <a:endParaRPr sz="1000">
              <a:solidFill>
                <a:schemeClr val="accent5"/>
              </a:solidFill>
              <a:latin typeface="Lato"/>
              <a:ea typeface="Lato"/>
              <a:cs typeface="Lato"/>
              <a:sym typeface="Lato"/>
            </a:endParaRPr>
          </a:p>
        </p:txBody>
      </p:sp>
      <p:sp>
        <p:nvSpPr>
          <p:cNvPr id="233" name="Google Shape;233;p28"/>
          <p:cNvSpPr txBox="1"/>
          <p:nvPr/>
        </p:nvSpPr>
        <p:spPr>
          <a:xfrm>
            <a:off x="195600" y="4701975"/>
            <a:ext cx="335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*Detailed motor specs, gearbox specs, and other workspace color plots in reference slides</a:t>
            </a:r>
            <a:endParaRPr sz="9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9"/>
          <p:cNvPicPr preferRelativeResize="0"/>
          <p:nvPr/>
        </p:nvPicPr>
        <p:blipFill rotWithShape="1">
          <a:blip r:embed="rId3">
            <a:alphaModFix/>
          </a:blip>
          <a:srcRect b="0" l="16677" r="31170" t="0"/>
          <a:stretch/>
        </p:blipFill>
        <p:spPr>
          <a:xfrm>
            <a:off x="2535713" y="1318400"/>
            <a:ext cx="3093042" cy="3444625"/>
          </a:xfrm>
          <a:prstGeom prst="rect">
            <a:avLst/>
          </a:prstGeom>
          <a:noFill/>
          <a:ln cap="flat" cmpd="sng" w="19050">
            <a:solidFill>
              <a:schemeClr val="accent5"/>
            </a:solidFill>
            <a:prstDash val="solid"/>
            <a:round/>
            <a:headEnd len="sm" w="sm" type="none"/>
            <a:tailEnd len="sm" w="sm" type="none"/>
          </a:ln>
        </p:spPr>
      </p:pic>
      <p:sp>
        <p:nvSpPr>
          <p:cNvPr id="239" name="Google Shape;239;p29"/>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Shaft Stack: Common Axis</a:t>
            </a:r>
            <a:endParaRPr/>
          </a:p>
        </p:txBody>
      </p:sp>
      <p:grpSp>
        <p:nvGrpSpPr>
          <p:cNvPr id="240" name="Google Shape;240;p29"/>
          <p:cNvGrpSpPr/>
          <p:nvPr/>
        </p:nvGrpSpPr>
        <p:grpSpPr>
          <a:xfrm>
            <a:off x="6061925" y="647400"/>
            <a:ext cx="2890501" cy="2097274"/>
            <a:chOff x="6061925" y="647400"/>
            <a:chExt cx="2890501" cy="2097274"/>
          </a:xfrm>
        </p:grpSpPr>
        <p:grpSp>
          <p:nvGrpSpPr>
            <p:cNvPr id="241" name="Google Shape;241;p29"/>
            <p:cNvGrpSpPr/>
            <p:nvPr/>
          </p:nvGrpSpPr>
          <p:grpSpPr>
            <a:xfrm>
              <a:off x="6061925" y="647400"/>
              <a:ext cx="2890501" cy="2097274"/>
              <a:chOff x="5525850" y="854825"/>
              <a:chExt cx="2890501" cy="2097274"/>
            </a:xfrm>
          </p:grpSpPr>
          <p:pic>
            <p:nvPicPr>
              <p:cNvPr id="242" name="Google Shape;242;p29"/>
              <p:cNvPicPr preferRelativeResize="0"/>
              <p:nvPr/>
            </p:nvPicPr>
            <p:blipFill rotWithShape="1">
              <a:blip r:embed="rId4">
                <a:alphaModFix/>
              </a:blip>
              <a:srcRect b="7318" l="15764" r="22510" t="15569"/>
              <a:stretch/>
            </p:blipFill>
            <p:spPr>
              <a:xfrm>
                <a:off x="5525850" y="854825"/>
                <a:ext cx="2890501" cy="2097274"/>
              </a:xfrm>
              <a:prstGeom prst="rect">
                <a:avLst/>
              </a:prstGeom>
              <a:noFill/>
              <a:ln>
                <a:noFill/>
              </a:ln>
            </p:spPr>
          </p:pic>
          <p:cxnSp>
            <p:nvCxnSpPr>
              <p:cNvPr id="243" name="Google Shape;243;p29"/>
              <p:cNvCxnSpPr/>
              <p:nvPr/>
            </p:nvCxnSpPr>
            <p:spPr>
              <a:xfrm>
                <a:off x="5998350" y="1938825"/>
                <a:ext cx="1528500" cy="7200"/>
              </a:xfrm>
              <a:prstGeom prst="straightConnector1">
                <a:avLst/>
              </a:prstGeom>
              <a:noFill/>
              <a:ln cap="flat" cmpd="sng" w="28575">
                <a:solidFill>
                  <a:schemeClr val="accent3"/>
                </a:solidFill>
                <a:prstDash val="dash"/>
                <a:round/>
                <a:headEnd len="med" w="med" type="none"/>
                <a:tailEnd len="med" w="med" type="none"/>
              </a:ln>
            </p:spPr>
          </p:cxnSp>
        </p:grpSp>
        <p:cxnSp>
          <p:nvCxnSpPr>
            <p:cNvPr id="244" name="Google Shape;244;p29"/>
            <p:cNvCxnSpPr/>
            <p:nvPr/>
          </p:nvCxnSpPr>
          <p:spPr>
            <a:xfrm rot="10800000">
              <a:off x="8048500" y="1463300"/>
              <a:ext cx="0" cy="282600"/>
            </a:xfrm>
            <a:prstGeom prst="straightConnector1">
              <a:avLst/>
            </a:prstGeom>
            <a:noFill/>
            <a:ln cap="flat" cmpd="sng" w="19050">
              <a:solidFill>
                <a:schemeClr val="accent3"/>
              </a:solidFill>
              <a:prstDash val="solid"/>
              <a:round/>
              <a:headEnd len="med" w="med" type="none"/>
              <a:tailEnd len="med" w="med" type="triangle"/>
            </a:ln>
          </p:spPr>
        </p:cxnSp>
        <p:cxnSp>
          <p:nvCxnSpPr>
            <p:cNvPr id="245" name="Google Shape;245;p29"/>
            <p:cNvCxnSpPr/>
            <p:nvPr/>
          </p:nvCxnSpPr>
          <p:spPr>
            <a:xfrm rot="10800000">
              <a:off x="6548950" y="1441650"/>
              <a:ext cx="7200" cy="297000"/>
            </a:xfrm>
            <a:prstGeom prst="straightConnector1">
              <a:avLst/>
            </a:prstGeom>
            <a:noFill/>
            <a:ln cap="flat" cmpd="sng" w="19050">
              <a:solidFill>
                <a:schemeClr val="accent3"/>
              </a:solidFill>
              <a:prstDash val="solid"/>
              <a:round/>
              <a:headEnd len="med" w="med" type="none"/>
              <a:tailEnd len="med" w="med" type="triangle"/>
            </a:ln>
          </p:spPr>
        </p:cxnSp>
      </p:grpSp>
      <p:sp>
        <p:nvSpPr>
          <p:cNvPr id="246" name="Google Shape;246;p29"/>
          <p:cNvSpPr txBox="1"/>
          <p:nvPr/>
        </p:nvSpPr>
        <p:spPr>
          <a:xfrm>
            <a:off x="1494350" y="2964650"/>
            <a:ext cx="11163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8mm keyed steel shaft</a:t>
            </a:r>
            <a:endParaRPr sz="1200">
              <a:solidFill>
                <a:schemeClr val="accent3"/>
              </a:solidFill>
              <a:latin typeface="Lato"/>
              <a:ea typeface="Lato"/>
              <a:cs typeface="Lato"/>
              <a:sym typeface="Lato"/>
            </a:endParaRPr>
          </a:p>
        </p:txBody>
      </p:sp>
      <p:sp>
        <p:nvSpPr>
          <p:cNvPr id="247" name="Google Shape;247;p29"/>
          <p:cNvSpPr txBox="1"/>
          <p:nvPr/>
        </p:nvSpPr>
        <p:spPr>
          <a:xfrm>
            <a:off x="1228850" y="2131750"/>
            <a:ext cx="13818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4X radial ball bearing- friction fit in parent material</a:t>
            </a:r>
            <a:endParaRPr sz="1200">
              <a:solidFill>
                <a:schemeClr val="accent3"/>
              </a:solidFill>
              <a:latin typeface="Lato"/>
              <a:ea typeface="Lato"/>
              <a:cs typeface="Lato"/>
              <a:sym typeface="Lato"/>
            </a:endParaRPr>
          </a:p>
        </p:txBody>
      </p:sp>
      <p:sp>
        <p:nvSpPr>
          <p:cNvPr id="248" name="Google Shape;248;p29"/>
          <p:cNvSpPr txBox="1"/>
          <p:nvPr/>
        </p:nvSpPr>
        <p:spPr>
          <a:xfrm>
            <a:off x="1510250" y="3992975"/>
            <a:ext cx="10845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AL6061 mounting plate</a:t>
            </a:r>
            <a:endParaRPr sz="1200">
              <a:solidFill>
                <a:schemeClr val="accent3"/>
              </a:solidFill>
              <a:latin typeface="Lato"/>
              <a:ea typeface="Lato"/>
              <a:cs typeface="Lato"/>
              <a:sym typeface="Lato"/>
            </a:endParaRPr>
          </a:p>
        </p:txBody>
      </p:sp>
      <p:sp>
        <p:nvSpPr>
          <p:cNvPr id="249" name="Google Shape;249;p29"/>
          <p:cNvSpPr txBox="1"/>
          <p:nvPr/>
        </p:nvSpPr>
        <p:spPr>
          <a:xfrm>
            <a:off x="3035400" y="4719550"/>
            <a:ext cx="226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Lato"/>
                <a:ea typeface="Lato"/>
                <a:cs typeface="Lato"/>
                <a:sym typeface="Lato"/>
              </a:rPr>
              <a:t>*Some components hidden for clarity</a:t>
            </a:r>
            <a:endParaRPr sz="1000">
              <a:solidFill>
                <a:schemeClr val="accent5"/>
              </a:solidFill>
              <a:latin typeface="Lato"/>
              <a:ea typeface="Lato"/>
              <a:cs typeface="Lato"/>
              <a:sym typeface="Lato"/>
            </a:endParaRPr>
          </a:p>
        </p:txBody>
      </p:sp>
      <p:sp>
        <p:nvSpPr>
          <p:cNvPr id="250" name="Google Shape;250;p29"/>
          <p:cNvSpPr txBox="1"/>
          <p:nvPr/>
        </p:nvSpPr>
        <p:spPr>
          <a:xfrm>
            <a:off x="1033250" y="1444763"/>
            <a:ext cx="15615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Proximal link- clamps to keyed shaft</a:t>
            </a:r>
            <a:endParaRPr sz="1200">
              <a:solidFill>
                <a:schemeClr val="accent3"/>
              </a:solidFill>
              <a:latin typeface="Lato"/>
              <a:ea typeface="Lato"/>
              <a:cs typeface="Lato"/>
              <a:sym typeface="Lato"/>
            </a:endParaRPr>
          </a:p>
        </p:txBody>
      </p:sp>
      <p:sp>
        <p:nvSpPr>
          <p:cNvPr id="251" name="Google Shape;251;p29"/>
          <p:cNvSpPr txBox="1"/>
          <p:nvPr/>
        </p:nvSpPr>
        <p:spPr>
          <a:xfrm>
            <a:off x="5492000" y="2346650"/>
            <a:ext cx="12768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Active spacer- fastened to pulley and base link</a:t>
            </a:r>
            <a:endParaRPr sz="1200">
              <a:solidFill>
                <a:schemeClr val="accent3"/>
              </a:solidFill>
              <a:latin typeface="Lato"/>
              <a:ea typeface="Lato"/>
              <a:cs typeface="Lato"/>
              <a:sym typeface="Lato"/>
            </a:endParaRPr>
          </a:p>
        </p:txBody>
      </p:sp>
      <p:sp>
        <p:nvSpPr>
          <p:cNvPr id="252" name="Google Shape;252;p29"/>
          <p:cNvSpPr txBox="1"/>
          <p:nvPr/>
        </p:nvSpPr>
        <p:spPr>
          <a:xfrm>
            <a:off x="5583425" y="3301350"/>
            <a:ext cx="17115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Passive spacer- sits on inner race of bearing</a:t>
            </a:r>
            <a:endParaRPr sz="1200">
              <a:solidFill>
                <a:schemeClr val="accent3"/>
              </a:solidFill>
              <a:latin typeface="Lato"/>
              <a:ea typeface="Lato"/>
              <a:cs typeface="Lato"/>
              <a:sym typeface="Lato"/>
            </a:endParaRPr>
          </a:p>
        </p:txBody>
      </p:sp>
      <p:cxnSp>
        <p:nvCxnSpPr>
          <p:cNvPr id="253" name="Google Shape;253;p29"/>
          <p:cNvCxnSpPr>
            <a:stCxn id="250" idx="3"/>
          </p:cNvCxnSpPr>
          <p:nvPr/>
        </p:nvCxnSpPr>
        <p:spPr>
          <a:xfrm>
            <a:off x="2594750" y="1657163"/>
            <a:ext cx="1259400" cy="153900"/>
          </a:xfrm>
          <a:prstGeom prst="straightConnector1">
            <a:avLst/>
          </a:prstGeom>
          <a:noFill/>
          <a:ln cap="flat" cmpd="sng" w="19050">
            <a:solidFill>
              <a:schemeClr val="accent3"/>
            </a:solidFill>
            <a:prstDash val="solid"/>
            <a:round/>
            <a:headEnd len="med" w="med" type="none"/>
            <a:tailEnd len="med" w="med" type="oval"/>
          </a:ln>
        </p:spPr>
      </p:cxnSp>
      <p:cxnSp>
        <p:nvCxnSpPr>
          <p:cNvPr id="254" name="Google Shape;254;p29"/>
          <p:cNvCxnSpPr>
            <a:stCxn id="251" idx="1"/>
          </p:cNvCxnSpPr>
          <p:nvPr/>
        </p:nvCxnSpPr>
        <p:spPr>
          <a:xfrm rot="10800000">
            <a:off x="4564100" y="2644250"/>
            <a:ext cx="927900" cy="7200"/>
          </a:xfrm>
          <a:prstGeom prst="straightConnector1">
            <a:avLst/>
          </a:prstGeom>
          <a:noFill/>
          <a:ln cap="flat" cmpd="sng" w="19050">
            <a:solidFill>
              <a:schemeClr val="accent3"/>
            </a:solidFill>
            <a:prstDash val="solid"/>
            <a:round/>
            <a:headEnd len="med" w="med" type="none"/>
            <a:tailEnd len="med" w="med" type="oval"/>
          </a:ln>
        </p:spPr>
      </p:cxnSp>
      <p:cxnSp>
        <p:nvCxnSpPr>
          <p:cNvPr id="255" name="Google Shape;255;p29"/>
          <p:cNvCxnSpPr>
            <a:stCxn id="252" idx="1"/>
          </p:cNvCxnSpPr>
          <p:nvPr/>
        </p:nvCxnSpPr>
        <p:spPr>
          <a:xfrm rot="10800000">
            <a:off x="4397225" y="3245550"/>
            <a:ext cx="1186200" cy="268200"/>
          </a:xfrm>
          <a:prstGeom prst="straightConnector1">
            <a:avLst/>
          </a:prstGeom>
          <a:noFill/>
          <a:ln cap="flat" cmpd="sng" w="19050">
            <a:solidFill>
              <a:schemeClr val="accent3"/>
            </a:solidFill>
            <a:prstDash val="solid"/>
            <a:round/>
            <a:headEnd len="med" w="med" type="none"/>
            <a:tailEnd len="med" w="med" type="triangle"/>
          </a:ln>
        </p:spPr>
      </p:cxnSp>
      <p:cxnSp>
        <p:nvCxnSpPr>
          <p:cNvPr id="256" name="Google Shape;256;p29"/>
          <p:cNvCxnSpPr>
            <a:stCxn id="248" idx="3"/>
          </p:cNvCxnSpPr>
          <p:nvPr/>
        </p:nvCxnSpPr>
        <p:spPr>
          <a:xfrm>
            <a:off x="2594750" y="4205375"/>
            <a:ext cx="1027500" cy="162900"/>
          </a:xfrm>
          <a:prstGeom prst="straightConnector1">
            <a:avLst/>
          </a:prstGeom>
          <a:noFill/>
          <a:ln cap="flat" cmpd="sng" w="19050">
            <a:solidFill>
              <a:schemeClr val="accent3"/>
            </a:solidFill>
            <a:prstDash val="solid"/>
            <a:round/>
            <a:headEnd len="med" w="med" type="none"/>
            <a:tailEnd len="med" w="med" type="oval"/>
          </a:ln>
        </p:spPr>
      </p:cxnSp>
      <p:cxnSp>
        <p:nvCxnSpPr>
          <p:cNvPr id="257" name="Google Shape;257;p29"/>
          <p:cNvCxnSpPr>
            <a:stCxn id="246" idx="3"/>
          </p:cNvCxnSpPr>
          <p:nvPr/>
        </p:nvCxnSpPr>
        <p:spPr>
          <a:xfrm>
            <a:off x="2610650" y="3177050"/>
            <a:ext cx="1649100" cy="474000"/>
          </a:xfrm>
          <a:prstGeom prst="straightConnector1">
            <a:avLst/>
          </a:prstGeom>
          <a:noFill/>
          <a:ln cap="flat" cmpd="sng" w="19050">
            <a:solidFill>
              <a:schemeClr val="accent3"/>
            </a:solidFill>
            <a:prstDash val="solid"/>
            <a:round/>
            <a:headEnd len="med" w="med" type="none"/>
            <a:tailEnd len="med" w="med" type="oval"/>
          </a:ln>
        </p:spPr>
      </p:cxnSp>
      <p:cxnSp>
        <p:nvCxnSpPr>
          <p:cNvPr id="258" name="Google Shape;258;p29"/>
          <p:cNvCxnSpPr>
            <a:stCxn id="247" idx="3"/>
          </p:cNvCxnSpPr>
          <p:nvPr/>
        </p:nvCxnSpPr>
        <p:spPr>
          <a:xfrm>
            <a:off x="2610650" y="2436550"/>
            <a:ext cx="1417200" cy="606000"/>
          </a:xfrm>
          <a:prstGeom prst="straightConnector1">
            <a:avLst/>
          </a:prstGeom>
          <a:noFill/>
          <a:ln cap="flat" cmpd="sng" w="19050">
            <a:solidFill>
              <a:schemeClr val="accent3"/>
            </a:solidFill>
            <a:prstDash val="solid"/>
            <a:round/>
            <a:headEnd len="med" w="med" type="none"/>
            <a:tailEnd len="med" w="med" type="triangle"/>
          </a:ln>
        </p:spPr>
      </p:cxnSp>
      <p:sp>
        <p:nvSpPr>
          <p:cNvPr id="259" name="Google Shape;259;p29"/>
          <p:cNvSpPr txBox="1"/>
          <p:nvPr/>
        </p:nvSpPr>
        <p:spPr>
          <a:xfrm>
            <a:off x="5583425" y="4205375"/>
            <a:ext cx="2139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Timing belt pulley- keyed to shaft with friction fit</a:t>
            </a:r>
            <a:endParaRPr sz="1200">
              <a:solidFill>
                <a:schemeClr val="accent3"/>
              </a:solidFill>
              <a:latin typeface="Lato"/>
              <a:ea typeface="Lato"/>
              <a:cs typeface="Lato"/>
              <a:sym typeface="Lato"/>
            </a:endParaRPr>
          </a:p>
        </p:txBody>
      </p:sp>
      <p:cxnSp>
        <p:nvCxnSpPr>
          <p:cNvPr id="260" name="Google Shape;260;p29"/>
          <p:cNvCxnSpPr>
            <a:stCxn id="259" idx="1"/>
          </p:cNvCxnSpPr>
          <p:nvPr/>
        </p:nvCxnSpPr>
        <p:spPr>
          <a:xfrm rot="10800000">
            <a:off x="4542125" y="3904775"/>
            <a:ext cx="1041300" cy="513000"/>
          </a:xfrm>
          <a:prstGeom prst="straightConnector1">
            <a:avLst/>
          </a:prstGeom>
          <a:noFill/>
          <a:ln cap="flat" cmpd="sng" w="19050">
            <a:solidFill>
              <a:schemeClr val="accent3"/>
            </a:solidFill>
            <a:prstDash val="solid"/>
            <a:round/>
            <a:headEnd len="med" w="med" type="none"/>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Shaft Stack: Proximal-Outer Axis</a:t>
            </a:r>
            <a:endParaRPr/>
          </a:p>
        </p:txBody>
      </p:sp>
      <p:grpSp>
        <p:nvGrpSpPr>
          <p:cNvPr id="266" name="Google Shape;266;p30"/>
          <p:cNvGrpSpPr/>
          <p:nvPr/>
        </p:nvGrpSpPr>
        <p:grpSpPr>
          <a:xfrm>
            <a:off x="6061925" y="647400"/>
            <a:ext cx="2890501" cy="2097274"/>
            <a:chOff x="6061925" y="647400"/>
            <a:chExt cx="2890501" cy="2097274"/>
          </a:xfrm>
        </p:grpSpPr>
        <p:grpSp>
          <p:nvGrpSpPr>
            <p:cNvPr id="267" name="Google Shape;267;p30"/>
            <p:cNvGrpSpPr/>
            <p:nvPr/>
          </p:nvGrpSpPr>
          <p:grpSpPr>
            <a:xfrm>
              <a:off x="6061925" y="647400"/>
              <a:ext cx="2890501" cy="2097274"/>
              <a:chOff x="5525850" y="854825"/>
              <a:chExt cx="2890501" cy="2097274"/>
            </a:xfrm>
          </p:grpSpPr>
          <p:pic>
            <p:nvPicPr>
              <p:cNvPr id="268" name="Google Shape;268;p30"/>
              <p:cNvPicPr preferRelativeResize="0"/>
              <p:nvPr/>
            </p:nvPicPr>
            <p:blipFill rotWithShape="1">
              <a:blip r:embed="rId3">
                <a:alphaModFix/>
              </a:blip>
              <a:srcRect b="7318" l="15764" r="22510" t="15569"/>
              <a:stretch/>
            </p:blipFill>
            <p:spPr>
              <a:xfrm>
                <a:off x="5525850" y="854825"/>
                <a:ext cx="2890501" cy="2097274"/>
              </a:xfrm>
              <a:prstGeom prst="rect">
                <a:avLst/>
              </a:prstGeom>
              <a:noFill/>
              <a:ln>
                <a:noFill/>
              </a:ln>
            </p:spPr>
          </p:pic>
          <p:cxnSp>
            <p:nvCxnSpPr>
              <p:cNvPr id="269" name="Google Shape;269;p30"/>
              <p:cNvCxnSpPr/>
              <p:nvPr/>
            </p:nvCxnSpPr>
            <p:spPr>
              <a:xfrm flipH="1" rot="10800000">
                <a:off x="6070775" y="1547875"/>
                <a:ext cx="550800" cy="528600"/>
              </a:xfrm>
              <a:prstGeom prst="straightConnector1">
                <a:avLst/>
              </a:prstGeom>
              <a:noFill/>
              <a:ln cap="flat" cmpd="sng" w="28575">
                <a:solidFill>
                  <a:schemeClr val="accent3"/>
                </a:solidFill>
                <a:prstDash val="dash"/>
                <a:round/>
                <a:headEnd len="med" w="med" type="none"/>
                <a:tailEnd len="med" w="med" type="none"/>
              </a:ln>
            </p:spPr>
          </p:cxnSp>
        </p:grpSp>
        <p:cxnSp>
          <p:nvCxnSpPr>
            <p:cNvPr id="270" name="Google Shape;270;p30"/>
            <p:cNvCxnSpPr/>
            <p:nvPr/>
          </p:nvCxnSpPr>
          <p:spPr>
            <a:xfrm rot="10800000">
              <a:off x="6911050" y="1151900"/>
              <a:ext cx="231900" cy="202800"/>
            </a:xfrm>
            <a:prstGeom prst="straightConnector1">
              <a:avLst/>
            </a:prstGeom>
            <a:noFill/>
            <a:ln cap="flat" cmpd="sng" w="19050">
              <a:solidFill>
                <a:schemeClr val="accent3"/>
              </a:solidFill>
              <a:prstDash val="solid"/>
              <a:round/>
              <a:headEnd len="med" w="med" type="none"/>
              <a:tailEnd len="med" w="med" type="triangle"/>
            </a:ln>
          </p:spPr>
        </p:cxnSp>
        <p:cxnSp>
          <p:nvCxnSpPr>
            <p:cNvPr id="271" name="Google Shape;271;p30"/>
            <p:cNvCxnSpPr/>
            <p:nvPr/>
          </p:nvCxnSpPr>
          <p:spPr>
            <a:xfrm rot="10800000">
              <a:off x="6411300" y="1687925"/>
              <a:ext cx="202800" cy="195600"/>
            </a:xfrm>
            <a:prstGeom prst="straightConnector1">
              <a:avLst/>
            </a:prstGeom>
            <a:noFill/>
            <a:ln cap="flat" cmpd="sng" w="19050">
              <a:solidFill>
                <a:schemeClr val="accent3"/>
              </a:solidFill>
              <a:prstDash val="solid"/>
              <a:round/>
              <a:headEnd len="med" w="med" type="none"/>
              <a:tailEnd len="med" w="med" type="triangle"/>
            </a:ln>
          </p:spPr>
        </p:cxnSp>
      </p:grpSp>
      <p:pic>
        <p:nvPicPr>
          <p:cNvPr id="272" name="Google Shape;272;p30"/>
          <p:cNvPicPr preferRelativeResize="0"/>
          <p:nvPr/>
        </p:nvPicPr>
        <p:blipFill rotWithShape="1">
          <a:blip r:embed="rId4">
            <a:alphaModFix/>
          </a:blip>
          <a:srcRect b="0" l="0" r="0" t="8450"/>
          <a:stretch/>
        </p:blipFill>
        <p:spPr>
          <a:xfrm>
            <a:off x="2122850" y="1963200"/>
            <a:ext cx="3810275" cy="2727100"/>
          </a:xfrm>
          <a:prstGeom prst="rect">
            <a:avLst/>
          </a:prstGeom>
          <a:noFill/>
          <a:ln cap="flat" cmpd="sng" w="19050">
            <a:solidFill>
              <a:schemeClr val="accent5"/>
            </a:solidFill>
            <a:prstDash val="solid"/>
            <a:round/>
            <a:headEnd len="sm" w="sm" type="none"/>
            <a:tailEnd len="sm" w="sm" type="none"/>
          </a:ln>
        </p:spPr>
      </p:pic>
      <p:sp>
        <p:nvSpPr>
          <p:cNvPr id="273" name="Google Shape;273;p30"/>
          <p:cNvSpPr txBox="1"/>
          <p:nvPr/>
        </p:nvSpPr>
        <p:spPr>
          <a:xfrm>
            <a:off x="712450" y="2608500"/>
            <a:ext cx="16650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8mm steel shaft- tight slip fit with bearing and proximal link</a:t>
            </a:r>
            <a:endParaRPr sz="1200">
              <a:solidFill>
                <a:schemeClr val="accent3"/>
              </a:solidFill>
              <a:latin typeface="Lato"/>
              <a:ea typeface="Lato"/>
              <a:cs typeface="Lato"/>
              <a:sym typeface="Lato"/>
            </a:endParaRPr>
          </a:p>
        </p:txBody>
      </p:sp>
      <p:sp>
        <p:nvSpPr>
          <p:cNvPr id="274" name="Google Shape;274;p30"/>
          <p:cNvSpPr txBox="1"/>
          <p:nvPr/>
        </p:nvSpPr>
        <p:spPr>
          <a:xfrm>
            <a:off x="4572000" y="1576038"/>
            <a:ext cx="11877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Proximal link</a:t>
            </a:r>
            <a:endParaRPr sz="1200">
              <a:solidFill>
                <a:schemeClr val="accent3"/>
              </a:solidFill>
              <a:latin typeface="Lato"/>
              <a:ea typeface="Lato"/>
              <a:cs typeface="Lato"/>
              <a:sym typeface="Lato"/>
            </a:endParaRPr>
          </a:p>
        </p:txBody>
      </p:sp>
      <p:sp>
        <p:nvSpPr>
          <p:cNvPr id="275" name="Google Shape;275;p30"/>
          <p:cNvSpPr txBox="1"/>
          <p:nvPr/>
        </p:nvSpPr>
        <p:spPr>
          <a:xfrm>
            <a:off x="6216750" y="4191575"/>
            <a:ext cx="10275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Outer link</a:t>
            </a:r>
            <a:endParaRPr sz="1200">
              <a:solidFill>
                <a:schemeClr val="accent3"/>
              </a:solidFill>
              <a:latin typeface="Lato"/>
              <a:ea typeface="Lato"/>
              <a:cs typeface="Lato"/>
              <a:sym typeface="Lato"/>
            </a:endParaRPr>
          </a:p>
        </p:txBody>
      </p:sp>
      <p:sp>
        <p:nvSpPr>
          <p:cNvPr id="276" name="Google Shape;276;p30"/>
          <p:cNvSpPr txBox="1"/>
          <p:nvPr/>
        </p:nvSpPr>
        <p:spPr>
          <a:xfrm>
            <a:off x="5818300" y="2744675"/>
            <a:ext cx="1665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AL6061 spacer- rests on bearing inner race</a:t>
            </a:r>
            <a:endParaRPr sz="1200">
              <a:solidFill>
                <a:schemeClr val="accent3"/>
              </a:solidFill>
              <a:latin typeface="Lato"/>
              <a:ea typeface="Lato"/>
              <a:cs typeface="Lato"/>
              <a:sym typeface="Lato"/>
            </a:endParaRPr>
          </a:p>
        </p:txBody>
      </p:sp>
      <p:sp>
        <p:nvSpPr>
          <p:cNvPr id="277" name="Google Shape;277;p30"/>
          <p:cNvSpPr txBox="1"/>
          <p:nvPr/>
        </p:nvSpPr>
        <p:spPr>
          <a:xfrm>
            <a:off x="706900" y="4191575"/>
            <a:ext cx="18402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Radial ball bearing- friction fit with outer link</a:t>
            </a:r>
            <a:endParaRPr sz="1200">
              <a:solidFill>
                <a:schemeClr val="accent3"/>
              </a:solidFill>
              <a:latin typeface="Lato"/>
              <a:ea typeface="Lato"/>
              <a:cs typeface="Lato"/>
              <a:sym typeface="Lato"/>
            </a:endParaRPr>
          </a:p>
        </p:txBody>
      </p:sp>
      <p:cxnSp>
        <p:nvCxnSpPr>
          <p:cNvPr id="278" name="Google Shape;278;p30"/>
          <p:cNvCxnSpPr>
            <a:stCxn id="274" idx="2"/>
          </p:cNvCxnSpPr>
          <p:nvPr/>
        </p:nvCxnSpPr>
        <p:spPr>
          <a:xfrm flipH="1">
            <a:off x="4571250" y="1816038"/>
            <a:ext cx="594600" cy="1045500"/>
          </a:xfrm>
          <a:prstGeom prst="straightConnector1">
            <a:avLst/>
          </a:prstGeom>
          <a:noFill/>
          <a:ln cap="flat" cmpd="sng" w="19050">
            <a:solidFill>
              <a:schemeClr val="accent3"/>
            </a:solidFill>
            <a:prstDash val="solid"/>
            <a:round/>
            <a:headEnd len="med" w="med" type="none"/>
            <a:tailEnd len="med" w="med" type="oval"/>
          </a:ln>
        </p:spPr>
      </p:cxnSp>
      <p:cxnSp>
        <p:nvCxnSpPr>
          <p:cNvPr id="279" name="Google Shape;279;p30"/>
          <p:cNvCxnSpPr>
            <a:stCxn id="275" idx="1"/>
          </p:cNvCxnSpPr>
          <p:nvPr/>
        </p:nvCxnSpPr>
        <p:spPr>
          <a:xfrm rot="10800000">
            <a:off x="5071050" y="3687275"/>
            <a:ext cx="1145700" cy="624300"/>
          </a:xfrm>
          <a:prstGeom prst="straightConnector1">
            <a:avLst/>
          </a:prstGeom>
          <a:noFill/>
          <a:ln cap="flat" cmpd="sng" w="19050">
            <a:solidFill>
              <a:schemeClr val="accent3"/>
            </a:solidFill>
            <a:prstDash val="solid"/>
            <a:round/>
            <a:headEnd len="med" w="med" type="none"/>
            <a:tailEnd len="med" w="med" type="oval"/>
          </a:ln>
        </p:spPr>
      </p:cxnSp>
      <p:cxnSp>
        <p:nvCxnSpPr>
          <p:cNvPr id="280" name="Google Shape;280;p30"/>
          <p:cNvCxnSpPr>
            <a:stCxn id="276" idx="1"/>
          </p:cNvCxnSpPr>
          <p:nvPr/>
        </p:nvCxnSpPr>
        <p:spPr>
          <a:xfrm flipH="1">
            <a:off x="4904500" y="2957075"/>
            <a:ext cx="913800" cy="411600"/>
          </a:xfrm>
          <a:prstGeom prst="straightConnector1">
            <a:avLst/>
          </a:prstGeom>
          <a:noFill/>
          <a:ln cap="flat" cmpd="sng" w="19050">
            <a:solidFill>
              <a:schemeClr val="accent3"/>
            </a:solidFill>
            <a:prstDash val="solid"/>
            <a:round/>
            <a:headEnd len="med" w="med" type="none"/>
            <a:tailEnd len="med" w="med" type="triangle"/>
          </a:ln>
        </p:spPr>
      </p:cxnSp>
      <p:cxnSp>
        <p:nvCxnSpPr>
          <p:cNvPr id="281" name="Google Shape;281;p30"/>
          <p:cNvCxnSpPr>
            <a:stCxn id="277" idx="3"/>
          </p:cNvCxnSpPr>
          <p:nvPr/>
        </p:nvCxnSpPr>
        <p:spPr>
          <a:xfrm flipH="1" rot="10800000">
            <a:off x="2547100" y="4006175"/>
            <a:ext cx="850500" cy="397800"/>
          </a:xfrm>
          <a:prstGeom prst="straightConnector1">
            <a:avLst/>
          </a:prstGeom>
          <a:noFill/>
          <a:ln cap="flat" cmpd="sng" w="19050">
            <a:solidFill>
              <a:schemeClr val="accent3"/>
            </a:solidFill>
            <a:prstDash val="solid"/>
            <a:round/>
            <a:headEnd len="med" w="med" type="none"/>
            <a:tailEnd len="med" w="med" type="triangle"/>
          </a:ln>
        </p:spPr>
      </p:cxnSp>
      <p:cxnSp>
        <p:nvCxnSpPr>
          <p:cNvPr id="282" name="Google Shape;282;p30"/>
          <p:cNvCxnSpPr>
            <a:stCxn id="273" idx="3"/>
          </p:cNvCxnSpPr>
          <p:nvPr/>
        </p:nvCxnSpPr>
        <p:spPr>
          <a:xfrm>
            <a:off x="2377450" y="2913300"/>
            <a:ext cx="1592400" cy="27900"/>
          </a:xfrm>
          <a:prstGeom prst="straightConnector1">
            <a:avLst/>
          </a:prstGeom>
          <a:noFill/>
          <a:ln cap="flat" cmpd="sng" w="19050">
            <a:solidFill>
              <a:schemeClr val="accent3"/>
            </a:solidFill>
            <a:prstDash val="solid"/>
            <a:round/>
            <a:headEnd len="med" w="med" type="none"/>
            <a:tailEnd len="med" w="med" type="oval"/>
          </a:ln>
        </p:spPr>
      </p:cxnSp>
      <p:sp>
        <p:nvSpPr>
          <p:cNvPr id="283" name="Google Shape;283;p30"/>
          <p:cNvSpPr txBox="1"/>
          <p:nvPr/>
        </p:nvSpPr>
        <p:spPr>
          <a:xfrm>
            <a:off x="1956000" y="1399063"/>
            <a:ext cx="1404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c-clip- provides axial retention</a:t>
            </a:r>
            <a:endParaRPr sz="1200">
              <a:solidFill>
                <a:schemeClr val="accent3"/>
              </a:solidFill>
              <a:latin typeface="Lato"/>
              <a:ea typeface="Lato"/>
              <a:cs typeface="Lato"/>
              <a:sym typeface="Lato"/>
            </a:endParaRPr>
          </a:p>
        </p:txBody>
      </p:sp>
      <p:cxnSp>
        <p:nvCxnSpPr>
          <p:cNvPr id="284" name="Google Shape;284;p30"/>
          <p:cNvCxnSpPr>
            <a:stCxn id="283" idx="2"/>
          </p:cNvCxnSpPr>
          <p:nvPr/>
        </p:nvCxnSpPr>
        <p:spPr>
          <a:xfrm>
            <a:off x="2658000" y="1823863"/>
            <a:ext cx="891900" cy="6102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1"/>
          <p:cNvPicPr preferRelativeResize="0"/>
          <p:nvPr/>
        </p:nvPicPr>
        <p:blipFill rotWithShape="1">
          <a:blip r:embed="rId3">
            <a:alphaModFix/>
          </a:blip>
          <a:srcRect b="2092" l="5413" r="6278" t="8486"/>
          <a:stretch/>
        </p:blipFill>
        <p:spPr>
          <a:xfrm>
            <a:off x="2187800" y="1970475"/>
            <a:ext cx="3774299" cy="2767350"/>
          </a:xfrm>
          <a:prstGeom prst="rect">
            <a:avLst/>
          </a:prstGeom>
          <a:noFill/>
          <a:ln cap="flat" cmpd="sng" w="19050">
            <a:solidFill>
              <a:schemeClr val="accent5"/>
            </a:solidFill>
            <a:prstDash val="solid"/>
            <a:round/>
            <a:headEnd len="sm" w="sm" type="none"/>
            <a:tailEnd len="sm" w="sm" type="none"/>
          </a:ln>
        </p:spPr>
      </p:pic>
      <p:sp>
        <p:nvSpPr>
          <p:cNvPr id="290" name="Google Shape;290;p31"/>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Shaft Stack: Distal-Outer Axis</a:t>
            </a:r>
            <a:endParaRPr/>
          </a:p>
        </p:txBody>
      </p:sp>
      <p:grpSp>
        <p:nvGrpSpPr>
          <p:cNvPr id="291" name="Google Shape;291;p31"/>
          <p:cNvGrpSpPr/>
          <p:nvPr/>
        </p:nvGrpSpPr>
        <p:grpSpPr>
          <a:xfrm>
            <a:off x="6054675" y="579500"/>
            <a:ext cx="2890501" cy="2331799"/>
            <a:chOff x="6061925" y="412875"/>
            <a:chExt cx="2890501" cy="2331799"/>
          </a:xfrm>
        </p:grpSpPr>
        <p:grpSp>
          <p:nvGrpSpPr>
            <p:cNvPr id="292" name="Google Shape;292;p31"/>
            <p:cNvGrpSpPr/>
            <p:nvPr/>
          </p:nvGrpSpPr>
          <p:grpSpPr>
            <a:xfrm>
              <a:off x="6061925" y="615675"/>
              <a:ext cx="2890501" cy="2128999"/>
              <a:chOff x="5525850" y="823100"/>
              <a:chExt cx="2890501" cy="2128999"/>
            </a:xfrm>
          </p:grpSpPr>
          <p:pic>
            <p:nvPicPr>
              <p:cNvPr id="293" name="Google Shape;293;p31"/>
              <p:cNvPicPr preferRelativeResize="0"/>
              <p:nvPr/>
            </p:nvPicPr>
            <p:blipFill rotWithShape="1">
              <a:blip r:embed="rId4">
                <a:alphaModFix/>
              </a:blip>
              <a:srcRect b="7318" l="15764" r="22510" t="15569"/>
              <a:stretch/>
            </p:blipFill>
            <p:spPr>
              <a:xfrm>
                <a:off x="5525850" y="854825"/>
                <a:ext cx="2890501" cy="2097274"/>
              </a:xfrm>
              <a:prstGeom prst="rect">
                <a:avLst/>
              </a:prstGeom>
              <a:noFill/>
              <a:ln>
                <a:noFill/>
              </a:ln>
            </p:spPr>
          </p:pic>
          <p:cxnSp>
            <p:nvCxnSpPr>
              <p:cNvPr id="294" name="Google Shape;294;p31"/>
              <p:cNvCxnSpPr/>
              <p:nvPr/>
            </p:nvCxnSpPr>
            <p:spPr>
              <a:xfrm flipH="1" rot="10800000">
                <a:off x="6983575" y="823100"/>
                <a:ext cx="333300" cy="376800"/>
              </a:xfrm>
              <a:prstGeom prst="straightConnector1">
                <a:avLst/>
              </a:prstGeom>
              <a:noFill/>
              <a:ln cap="flat" cmpd="sng" w="28575">
                <a:solidFill>
                  <a:schemeClr val="accent3"/>
                </a:solidFill>
                <a:prstDash val="dash"/>
                <a:round/>
                <a:headEnd len="med" w="med" type="none"/>
                <a:tailEnd len="med" w="med" type="none"/>
              </a:ln>
            </p:spPr>
          </p:cxnSp>
        </p:grpSp>
        <p:cxnSp>
          <p:nvCxnSpPr>
            <p:cNvPr id="295" name="Google Shape;295;p31"/>
            <p:cNvCxnSpPr/>
            <p:nvPr/>
          </p:nvCxnSpPr>
          <p:spPr>
            <a:xfrm rot="10800000">
              <a:off x="7621050" y="412875"/>
              <a:ext cx="231900" cy="202800"/>
            </a:xfrm>
            <a:prstGeom prst="straightConnector1">
              <a:avLst/>
            </a:prstGeom>
            <a:noFill/>
            <a:ln cap="flat" cmpd="sng" w="19050">
              <a:solidFill>
                <a:schemeClr val="accent3"/>
              </a:solidFill>
              <a:prstDash val="solid"/>
              <a:round/>
              <a:headEnd len="med" w="med" type="none"/>
              <a:tailEnd len="med" w="med" type="triangle"/>
            </a:ln>
          </p:spPr>
        </p:cxnSp>
        <p:cxnSp>
          <p:nvCxnSpPr>
            <p:cNvPr id="296" name="Google Shape;296;p31"/>
            <p:cNvCxnSpPr/>
            <p:nvPr/>
          </p:nvCxnSpPr>
          <p:spPr>
            <a:xfrm rot="10800000">
              <a:off x="7244350" y="775275"/>
              <a:ext cx="246300" cy="217200"/>
            </a:xfrm>
            <a:prstGeom prst="straightConnector1">
              <a:avLst/>
            </a:prstGeom>
            <a:noFill/>
            <a:ln cap="flat" cmpd="sng" w="19050">
              <a:solidFill>
                <a:schemeClr val="accent3"/>
              </a:solidFill>
              <a:prstDash val="solid"/>
              <a:round/>
              <a:headEnd len="med" w="med" type="none"/>
              <a:tailEnd len="med" w="med" type="triangle"/>
            </a:ln>
          </p:spPr>
        </p:cxnSp>
      </p:grpSp>
      <p:sp>
        <p:nvSpPr>
          <p:cNvPr id="297" name="Google Shape;297;p31"/>
          <p:cNvSpPr txBox="1"/>
          <p:nvPr/>
        </p:nvSpPr>
        <p:spPr>
          <a:xfrm>
            <a:off x="383950" y="2630550"/>
            <a:ext cx="15879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8mm steel shaft- tight slip fit with bearing and distal link</a:t>
            </a:r>
            <a:endParaRPr sz="1200">
              <a:solidFill>
                <a:schemeClr val="accent3"/>
              </a:solidFill>
              <a:latin typeface="Lato"/>
              <a:ea typeface="Lato"/>
              <a:cs typeface="Lato"/>
              <a:sym typeface="Lato"/>
            </a:endParaRPr>
          </a:p>
        </p:txBody>
      </p:sp>
      <p:sp>
        <p:nvSpPr>
          <p:cNvPr id="298" name="Google Shape;298;p31"/>
          <p:cNvSpPr txBox="1"/>
          <p:nvPr/>
        </p:nvSpPr>
        <p:spPr>
          <a:xfrm>
            <a:off x="4666175" y="1456538"/>
            <a:ext cx="10569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Distal link</a:t>
            </a:r>
            <a:endParaRPr sz="1200">
              <a:solidFill>
                <a:schemeClr val="accent3"/>
              </a:solidFill>
              <a:latin typeface="Lato"/>
              <a:ea typeface="Lato"/>
              <a:cs typeface="Lato"/>
              <a:sym typeface="Lato"/>
            </a:endParaRPr>
          </a:p>
        </p:txBody>
      </p:sp>
      <p:sp>
        <p:nvSpPr>
          <p:cNvPr id="299" name="Google Shape;299;p31"/>
          <p:cNvSpPr txBox="1"/>
          <p:nvPr/>
        </p:nvSpPr>
        <p:spPr>
          <a:xfrm>
            <a:off x="6216750" y="4191575"/>
            <a:ext cx="10275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Outer link</a:t>
            </a:r>
            <a:endParaRPr sz="1200">
              <a:solidFill>
                <a:schemeClr val="accent3"/>
              </a:solidFill>
              <a:latin typeface="Lato"/>
              <a:ea typeface="Lato"/>
              <a:cs typeface="Lato"/>
              <a:sym typeface="Lato"/>
            </a:endParaRPr>
          </a:p>
        </p:txBody>
      </p:sp>
      <p:sp>
        <p:nvSpPr>
          <p:cNvPr id="300" name="Google Shape;300;p31"/>
          <p:cNvSpPr txBox="1"/>
          <p:nvPr/>
        </p:nvSpPr>
        <p:spPr>
          <a:xfrm>
            <a:off x="5818300" y="3019950"/>
            <a:ext cx="1665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AL6061 spacer- rests on bearing inner race</a:t>
            </a:r>
            <a:endParaRPr sz="1200">
              <a:solidFill>
                <a:schemeClr val="accent3"/>
              </a:solidFill>
              <a:latin typeface="Lato"/>
              <a:ea typeface="Lato"/>
              <a:cs typeface="Lato"/>
              <a:sym typeface="Lato"/>
            </a:endParaRPr>
          </a:p>
        </p:txBody>
      </p:sp>
      <p:sp>
        <p:nvSpPr>
          <p:cNvPr id="301" name="Google Shape;301;p31"/>
          <p:cNvSpPr txBox="1"/>
          <p:nvPr/>
        </p:nvSpPr>
        <p:spPr>
          <a:xfrm>
            <a:off x="786600" y="4467800"/>
            <a:ext cx="18402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Radial ball bearing- friction fit with outer link</a:t>
            </a:r>
            <a:endParaRPr sz="1200">
              <a:solidFill>
                <a:schemeClr val="accent3"/>
              </a:solidFill>
              <a:latin typeface="Lato"/>
              <a:ea typeface="Lato"/>
              <a:cs typeface="Lato"/>
              <a:sym typeface="Lato"/>
            </a:endParaRPr>
          </a:p>
        </p:txBody>
      </p:sp>
      <p:sp>
        <p:nvSpPr>
          <p:cNvPr id="302" name="Google Shape;302;p31"/>
          <p:cNvSpPr txBox="1"/>
          <p:nvPr/>
        </p:nvSpPr>
        <p:spPr>
          <a:xfrm>
            <a:off x="2021200" y="1456538"/>
            <a:ext cx="1404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c-clip- provides axial retention</a:t>
            </a:r>
            <a:endParaRPr sz="1200">
              <a:solidFill>
                <a:schemeClr val="accent3"/>
              </a:solidFill>
              <a:latin typeface="Lato"/>
              <a:ea typeface="Lato"/>
              <a:cs typeface="Lato"/>
              <a:sym typeface="Lato"/>
            </a:endParaRPr>
          </a:p>
        </p:txBody>
      </p:sp>
      <p:cxnSp>
        <p:nvCxnSpPr>
          <p:cNvPr id="303" name="Google Shape;303;p31"/>
          <p:cNvCxnSpPr>
            <a:stCxn id="298" idx="2"/>
          </p:cNvCxnSpPr>
          <p:nvPr/>
        </p:nvCxnSpPr>
        <p:spPr>
          <a:xfrm flipH="1">
            <a:off x="4904525" y="1696538"/>
            <a:ext cx="290100" cy="1157700"/>
          </a:xfrm>
          <a:prstGeom prst="straightConnector1">
            <a:avLst/>
          </a:prstGeom>
          <a:noFill/>
          <a:ln cap="flat" cmpd="sng" w="19050">
            <a:solidFill>
              <a:schemeClr val="accent3"/>
            </a:solidFill>
            <a:prstDash val="solid"/>
            <a:round/>
            <a:headEnd len="med" w="med" type="none"/>
            <a:tailEnd len="med" w="med" type="oval"/>
          </a:ln>
        </p:spPr>
      </p:cxnSp>
      <p:cxnSp>
        <p:nvCxnSpPr>
          <p:cNvPr id="304" name="Google Shape;304;p31"/>
          <p:cNvCxnSpPr>
            <a:stCxn id="297" idx="3"/>
          </p:cNvCxnSpPr>
          <p:nvPr/>
        </p:nvCxnSpPr>
        <p:spPr>
          <a:xfrm flipH="1" rot="10800000">
            <a:off x="1971850" y="2781750"/>
            <a:ext cx="2142900" cy="153600"/>
          </a:xfrm>
          <a:prstGeom prst="straightConnector1">
            <a:avLst/>
          </a:prstGeom>
          <a:noFill/>
          <a:ln cap="flat" cmpd="sng" w="19050">
            <a:solidFill>
              <a:schemeClr val="accent3"/>
            </a:solidFill>
            <a:prstDash val="solid"/>
            <a:round/>
            <a:headEnd len="med" w="med" type="none"/>
            <a:tailEnd len="med" w="med" type="oval"/>
          </a:ln>
        </p:spPr>
      </p:cxnSp>
      <p:cxnSp>
        <p:nvCxnSpPr>
          <p:cNvPr id="305" name="Google Shape;305;p31"/>
          <p:cNvCxnSpPr>
            <a:stCxn id="301" idx="3"/>
          </p:cNvCxnSpPr>
          <p:nvPr/>
        </p:nvCxnSpPr>
        <p:spPr>
          <a:xfrm flipH="1" rot="10800000">
            <a:off x="2626800" y="4085900"/>
            <a:ext cx="749100" cy="594300"/>
          </a:xfrm>
          <a:prstGeom prst="straightConnector1">
            <a:avLst/>
          </a:prstGeom>
          <a:noFill/>
          <a:ln cap="flat" cmpd="sng" w="19050">
            <a:solidFill>
              <a:schemeClr val="accent3"/>
            </a:solidFill>
            <a:prstDash val="solid"/>
            <a:round/>
            <a:headEnd len="med" w="med" type="none"/>
            <a:tailEnd len="med" w="med" type="triangle"/>
          </a:ln>
        </p:spPr>
      </p:cxnSp>
      <p:cxnSp>
        <p:nvCxnSpPr>
          <p:cNvPr id="306" name="Google Shape;306;p31"/>
          <p:cNvCxnSpPr>
            <a:stCxn id="299" idx="1"/>
          </p:cNvCxnSpPr>
          <p:nvPr/>
        </p:nvCxnSpPr>
        <p:spPr>
          <a:xfrm rot="10800000">
            <a:off x="5259450" y="3868475"/>
            <a:ext cx="957300" cy="443100"/>
          </a:xfrm>
          <a:prstGeom prst="straightConnector1">
            <a:avLst/>
          </a:prstGeom>
          <a:noFill/>
          <a:ln cap="flat" cmpd="sng" w="19050">
            <a:solidFill>
              <a:schemeClr val="accent3"/>
            </a:solidFill>
            <a:prstDash val="solid"/>
            <a:round/>
            <a:headEnd len="med" w="med" type="none"/>
            <a:tailEnd len="med" w="med" type="oval"/>
          </a:ln>
        </p:spPr>
      </p:cxnSp>
      <p:cxnSp>
        <p:nvCxnSpPr>
          <p:cNvPr id="307" name="Google Shape;307;p31"/>
          <p:cNvCxnSpPr>
            <a:stCxn id="300" idx="1"/>
          </p:cNvCxnSpPr>
          <p:nvPr/>
        </p:nvCxnSpPr>
        <p:spPr>
          <a:xfrm flipH="1">
            <a:off x="5259400" y="3232350"/>
            <a:ext cx="558900" cy="63900"/>
          </a:xfrm>
          <a:prstGeom prst="straightConnector1">
            <a:avLst/>
          </a:prstGeom>
          <a:noFill/>
          <a:ln cap="flat" cmpd="sng" w="19050">
            <a:solidFill>
              <a:schemeClr val="accent3"/>
            </a:solidFill>
            <a:prstDash val="solid"/>
            <a:round/>
            <a:headEnd len="med" w="med" type="none"/>
            <a:tailEnd len="med" w="med" type="triangle"/>
          </a:ln>
        </p:spPr>
      </p:cxnSp>
      <p:cxnSp>
        <p:nvCxnSpPr>
          <p:cNvPr id="308" name="Google Shape;308;p31"/>
          <p:cNvCxnSpPr>
            <a:stCxn id="302" idx="2"/>
          </p:cNvCxnSpPr>
          <p:nvPr/>
        </p:nvCxnSpPr>
        <p:spPr>
          <a:xfrm>
            <a:off x="2723200" y="1881338"/>
            <a:ext cx="797700" cy="5745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Links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GITHUB</a:t>
            </a:r>
            <a:endParaRPr/>
          </a:p>
          <a:p>
            <a:pPr indent="0" lvl="0" marL="0" rtl="0" algn="l">
              <a:spcBef>
                <a:spcPts val="1200"/>
              </a:spcBef>
              <a:spcAft>
                <a:spcPts val="0"/>
              </a:spcAft>
              <a:buNone/>
            </a:pPr>
            <a:r>
              <a:rPr lang="en" u="sng">
                <a:solidFill>
                  <a:schemeClr val="hlink"/>
                </a:solidFill>
                <a:hlinkClick r:id="rId4"/>
              </a:rPr>
              <a:t>BOM</a:t>
            </a:r>
            <a:endParaRPr/>
          </a:p>
          <a:p>
            <a:pPr indent="0" lvl="0" marL="0" rtl="0" algn="l">
              <a:spcBef>
                <a:spcPts val="1200"/>
              </a:spcBef>
              <a:spcAft>
                <a:spcPts val="0"/>
              </a:spcAft>
              <a:buNone/>
            </a:pPr>
            <a:r>
              <a:rPr lang="en" u="sng">
                <a:solidFill>
                  <a:schemeClr val="hlink"/>
                </a:solidFill>
                <a:hlinkClick r:id="rId5"/>
              </a:rPr>
              <a:t>CAD</a:t>
            </a:r>
            <a:endParaRPr/>
          </a:p>
          <a:p>
            <a:pPr indent="0" lvl="0" marL="0" rtl="0" algn="l">
              <a:spcBef>
                <a:spcPts val="1200"/>
              </a:spcBef>
              <a:spcAft>
                <a:spcPts val="1200"/>
              </a:spcAft>
              <a:buNone/>
            </a:pPr>
            <a:r>
              <a:rPr lang="en" u="sng">
                <a:solidFill>
                  <a:schemeClr val="hlink"/>
                </a:solidFill>
                <a:hlinkClick r:id="rId6"/>
              </a:rPr>
              <a:t>USER GUIDE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Shaft Stack: Base-Distal Axis</a:t>
            </a:r>
            <a:endParaRPr/>
          </a:p>
        </p:txBody>
      </p:sp>
      <p:grpSp>
        <p:nvGrpSpPr>
          <p:cNvPr id="314" name="Google Shape;314;p32"/>
          <p:cNvGrpSpPr/>
          <p:nvPr/>
        </p:nvGrpSpPr>
        <p:grpSpPr>
          <a:xfrm>
            <a:off x="6054675" y="811320"/>
            <a:ext cx="2890501" cy="2099980"/>
            <a:chOff x="6061925" y="644695"/>
            <a:chExt cx="2890501" cy="2099980"/>
          </a:xfrm>
        </p:grpSpPr>
        <p:grpSp>
          <p:nvGrpSpPr>
            <p:cNvPr id="315" name="Google Shape;315;p32"/>
            <p:cNvGrpSpPr/>
            <p:nvPr/>
          </p:nvGrpSpPr>
          <p:grpSpPr>
            <a:xfrm>
              <a:off x="6061925" y="647400"/>
              <a:ext cx="2890501" cy="2097274"/>
              <a:chOff x="5525850" y="854825"/>
              <a:chExt cx="2890501" cy="2097274"/>
            </a:xfrm>
          </p:grpSpPr>
          <p:pic>
            <p:nvPicPr>
              <p:cNvPr id="316" name="Google Shape;316;p32"/>
              <p:cNvPicPr preferRelativeResize="0"/>
              <p:nvPr/>
            </p:nvPicPr>
            <p:blipFill rotWithShape="1">
              <a:blip r:embed="rId3">
                <a:alphaModFix/>
              </a:blip>
              <a:srcRect b="7318" l="15764" r="22510" t="15569"/>
              <a:stretch/>
            </p:blipFill>
            <p:spPr>
              <a:xfrm>
                <a:off x="5525850" y="854825"/>
                <a:ext cx="2890501" cy="2097274"/>
              </a:xfrm>
              <a:prstGeom prst="rect">
                <a:avLst/>
              </a:prstGeom>
              <a:noFill/>
              <a:ln>
                <a:noFill/>
              </a:ln>
            </p:spPr>
          </p:pic>
          <p:cxnSp>
            <p:nvCxnSpPr>
              <p:cNvPr id="317" name="Google Shape;317;p32"/>
              <p:cNvCxnSpPr/>
              <p:nvPr/>
            </p:nvCxnSpPr>
            <p:spPr>
              <a:xfrm flipH="1" rot="10800000">
                <a:off x="7287838" y="1054920"/>
                <a:ext cx="333300" cy="376800"/>
              </a:xfrm>
              <a:prstGeom prst="straightConnector1">
                <a:avLst/>
              </a:prstGeom>
              <a:noFill/>
              <a:ln cap="flat" cmpd="sng" w="28575">
                <a:solidFill>
                  <a:schemeClr val="accent3"/>
                </a:solidFill>
                <a:prstDash val="dash"/>
                <a:round/>
                <a:headEnd len="med" w="med" type="none"/>
                <a:tailEnd len="med" w="med" type="none"/>
              </a:ln>
            </p:spPr>
          </p:cxnSp>
        </p:grpSp>
        <p:cxnSp>
          <p:nvCxnSpPr>
            <p:cNvPr id="318" name="Google Shape;318;p32"/>
            <p:cNvCxnSpPr/>
            <p:nvPr/>
          </p:nvCxnSpPr>
          <p:spPr>
            <a:xfrm rot="10800000">
              <a:off x="7925313" y="644695"/>
              <a:ext cx="231900" cy="202800"/>
            </a:xfrm>
            <a:prstGeom prst="straightConnector1">
              <a:avLst/>
            </a:prstGeom>
            <a:noFill/>
            <a:ln cap="flat" cmpd="sng" w="19050">
              <a:solidFill>
                <a:schemeClr val="accent3"/>
              </a:solidFill>
              <a:prstDash val="solid"/>
              <a:round/>
              <a:headEnd len="med" w="med" type="none"/>
              <a:tailEnd len="med" w="med" type="triangle"/>
            </a:ln>
          </p:spPr>
        </p:cxnSp>
        <p:cxnSp>
          <p:nvCxnSpPr>
            <p:cNvPr id="319" name="Google Shape;319;p32"/>
            <p:cNvCxnSpPr/>
            <p:nvPr/>
          </p:nvCxnSpPr>
          <p:spPr>
            <a:xfrm rot="10800000">
              <a:off x="7548613" y="1007095"/>
              <a:ext cx="246300" cy="217200"/>
            </a:xfrm>
            <a:prstGeom prst="straightConnector1">
              <a:avLst/>
            </a:prstGeom>
            <a:noFill/>
            <a:ln cap="flat" cmpd="sng" w="19050">
              <a:solidFill>
                <a:schemeClr val="accent3"/>
              </a:solidFill>
              <a:prstDash val="solid"/>
              <a:round/>
              <a:headEnd len="med" w="med" type="none"/>
              <a:tailEnd len="med" w="med" type="triangle"/>
            </a:ln>
          </p:spPr>
        </p:cxnSp>
      </p:grpSp>
      <p:pic>
        <p:nvPicPr>
          <p:cNvPr id="320" name="Google Shape;320;p32"/>
          <p:cNvPicPr preferRelativeResize="0"/>
          <p:nvPr/>
        </p:nvPicPr>
        <p:blipFill>
          <a:blip r:embed="rId4">
            <a:alphaModFix/>
          </a:blip>
          <a:stretch>
            <a:fillRect/>
          </a:stretch>
        </p:blipFill>
        <p:spPr>
          <a:xfrm>
            <a:off x="1796875" y="1615500"/>
            <a:ext cx="3544500" cy="3281425"/>
          </a:xfrm>
          <a:prstGeom prst="rect">
            <a:avLst/>
          </a:prstGeom>
          <a:noFill/>
          <a:ln cap="flat" cmpd="sng" w="19050">
            <a:solidFill>
              <a:schemeClr val="accent5"/>
            </a:solidFill>
            <a:prstDash val="solid"/>
            <a:round/>
            <a:headEnd len="sm" w="sm" type="none"/>
            <a:tailEnd len="sm" w="sm" type="none"/>
          </a:ln>
        </p:spPr>
      </p:pic>
      <p:sp>
        <p:nvSpPr>
          <p:cNvPr id="321" name="Google Shape;321;p32"/>
          <p:cNvSpPr txBox="1"/>
          <p:nvPr/>
        </p:nvSpPr>
        <p:spPr>
          <a:xfrm>
            <a:off x="5137350" y="2396925"/>
            <a:ext cx="1665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AL6061 spacer- rests on bearing inner race</a:t>
            </a:r>
            <a:endParaRPr sz="1200">
              <a:solidFill>
                <a:schemeClr val="accent3"/>
              </a:solidFill>
              <a:latin typeface="Lato"/>
              <a:ea typeface="Lato"/>
              <a:cs typeface="Lato"/>
              <a:sym typeface="Lato"/>
            </a:endParaRPr>
          </a:p>
        </p:txBody>
      </p:sp>
      <p:sp>
        <p:nvSpPr>
          <p:cNvPr id="322" name="Google Shape;322;p32"/>
          <p:cNvSpPr txBox="1"/>
          <p:nvPr/>
        </p:nvSpPr>
        <p:spPr>
          <a:xfrm>
            <a:off x="4404450" y="1411275"/>
            <a:ext cx="10569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Distal link</a:t>
            </a:r>
            <a:endParaRPr sz="1200">
              <a:solidFill>
                <a:schemeClr val="accent3"/>
              </a:solidFill>
              <a:latin typeface="Lato"/>
              <a:ea typeface="Lato"/>
              <a:cs typeface="Lato"/>
              <a:sym typeface="Lato"/>
            </a:endParaRPr>
          </a:p>
        </p:txBody>
      </p:sp>
      <p:sp>
        <p:nvSpPr>
          <p:cNvPr id="323" name="Google Shape;323;p32"/>
          <p:cNvSpPr txBox="1"/>
          <p:nvPr/>
        </p:nvSpPr>
        <p:spPr>
          <a:xfrm>
            <a:off x="1905275" y="1318863"/>
            <a:ext cx="1404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c-clip- provides axial retention</a:t>
            </a:r>
            <a:endParaRPr sz="1200">
              <a:solidFill>
                <a:schemeClr val="accent3"/>
              </a:solidFill>
              <a:latin typeface="Lato"/>
              <a:ea typeface="Lato"/>
              <a:cs typeface="Lato"/>
              <a:sym typeface="Lato"/>
            </a:endParaRPr>
          </a:p>
        </p:txBody>
      </p:sp>
      <p:sp>
        <p:nvSpPr>
          <p:cNvPr id="324" name="Google Shape;324;p32"/>
          <p:cNvSpPr txBox="1"/>
          <p:nvPr/>
        </p:nvSpPr>
        <p:spPr>
          <a:xfrm>
            <a:off x="5200600" y="4093725"/>
            <a:ext cx="1056900" cy="2400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Base link</a:t>
            </a:r>
            <a:endParaRPr sz="1200">
              <a:solidFill>
                <a:schemeClr val="accent3"/>
              </a:solidFill>
              <a:latin typeface="Lato"/>
              <a:ea typeface="Lato"/>
              <a:cs typeface="Lato"/>
              <a:sym typeface="Lato"/>
            </a:endParaRPr>
          </a:p>
        </p:txBody>
      </p:sp>
      <p:sp>
        <p:nvSpPr>
          <p:cNvPr id="325" name="Google Shape;325;p32"/>
          <p:cNvSpPr txBox="1"/>
          <p:nvPr/>
        </p:nvSpPr>
        <p:spPr>
          <a:xfrm>
            <a:off x="446125" y="4612675"/>
            <a:ext cx="18402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2X radial ball bearing- friction fit with base link</a:t>
            </a:r>
            <a:endParaRPr sz="1200">
              <a:solidFill>
                <a:schemeClr val="accent3"/>
              </a:solidFill>
              <a:latin typeface="Lato"/>
              <a:ea typeface="Lato"/>
              <a:cs typeface="Lato"/>
              <a:sym typeface="Lato"/>
            </a:endParaRPr>
          </a:p>
        </p:txBody>
      </p:sp>
      <p:cxnSp>
        <p:nvCxnSpPr>
          <p:cNvPr id="326" name="Google Shape;326;p32"/>
          <p:cNvCxnSpPr>
            <a:stCxn id="325" idx="3"/>
          </p:cNvCxnSpPr>
          <p:nvPr/>
        </p:nvCxnSpPr>
        <p:spPr>
          <a:xfrm flipH="1" rot="10800000">
            <a:off x="2286325" y="4426375"/>
            <a:ext cx="807000" cy="398700"/>
          </a:xfrm>
          <a:prstGeom prst="straightConnector1">
            <a:avLst/>
          </a:prstGeom>
          <a:noFill/>
          <a:ln cap="flat" cmpd="sng" w="19050">
            <a:solidFill>
              <a:schemeClr val="accent3"/>
            </a:solidFill>
            <a:prstDash val="solid"/>
            <a:round/>
            <a:headEnd len="med" w="med" type="none"/>
            <a:tailEnd len="med" w="med" type="triangle"/>
          </a:ln>
        </p:spPr>
      </p:cxnSp>
      <p:cxnSp>
        <p:nvCxnSpPr>
          <p:cNvPr id="327" name="Google Shape;327;p32"/>
          <p:cNvCxnSpPr>
            <a:stCxn id="323" idx="2"/>
          </p:cNvCxnSpPr>
          <p:nvPr/>
        </p:nvCxnSpPr>
        <p:spPr>
          <a:xfrm>
            <a:off x="2607275" y="1743663"/>
            <a:ext cx="565800" cy="291900"/>
          </a:xfrm>
          <a:prstGeom prst="straightConnector1">
            <a:avLst/>
          </a:prstGeom>
          <a:noFill/>
          <a:ln cap="flat" cmpd="sng" w="19050">
            <a:solidFill>
              <a:schemeClr val="accent3"/>
            </a:solidFill>
            <a:prstDash val="solid"/>
            <a:round/>
            <a:headEnd len="med" w="med" type="none"/>
            <a:tailEnd len="med" w="med" type="triangle"/>
          </a:ln>
        </p:spPr>
      </p:cxnSp>
      <p:cxnSp>
        <p:nvCxnSpPr>
          <p:cNvPr id="328" name="Google Shape;328;p32"/>
          <p:cNvCxnSpPr>
            <a:stCxn id="324" idx="1"/>
          </p:cNvCxnSpPr>
          <p:nvPr/>
        </p:nvCxnSpPr>
        <p:spPr>
          <a:xfrm rot="10800000">
            <a:off x="4498900" y="3491925"/>
            <a:ext cx="701700" cy="721800"/>
          </a:xfrm>
          <a:prstGeom prst="straightConnector1">
            <a:avLst/>
          </a:prstGeom>
          <a:noFill/>
          <a:ln cap="flat" cmpd="sng" w="19050">
            <a:solidFill>
              <a:schemeClr val="accent3"/>
            </a:solidFill>
            <a:prstDash val="solid"/>
            <a:round/>
            <a:headEnd len="med" w="med" type="none"/>
            <a:tailEnd len="med" w="med" type="oval"/>
          </a:ln>
        </p:spPr>
      </p:cxnSp>
      <p:cxnSp>
        <p:nvCxnSpPr>
          <p:cNvPr id="329" name="Google Shape;329;p32"/>
          <p:cNvCxnSpPr>
            <a:stCxn id="321" idx="1"/>
          </p:cNvCxnSpPr>
          <p:nvPr/>
        </p:nvCxnSpPr>
        <p:spPr>
          <a:xfrm flipH="1">
            <a:off x="4404450" y="2609325"/>
            <a:ext cx="732900" cy="6000"/>
          </a:xfrm>
          <a:prstGeom prst="straightConnector1">
            <a:avLst/>
          </a:prstGeom>
          <a:noFill/>
          <a:ln cap="flat" cmpd="sng" w="19050">
            <a:solidFill>
              <a:schemeClr val="accent3"/>
            </a:solidFill>
            <a:prstDash val="solid"/>
            <a:round/>
            <a:headEnd len="med" w="med" type="none"/>
            <a:tailEnd len="med" w="med" type="triangle"/>
          </a:ln>
        </p:spPr>
      </p:cxnSp>
      <p:cxnSp>
        <p:nvCxnSpPr>
          <p:cNvPr id="330" name="Google Shape;330;p32"/>
          <p:cNvCxnSpPr>
            <a:stCxn id="322" idx="2"/>
          </p:cNvCxnSpPr>
          <p:nvPr/>
        </p:nvCxnSpPr>
        <p:spPr>
          <a:xfrm flipH="1">
            <a:off x="4469700" y="1651275"/>
            <a:ext cx="463200" cy="623400"/>
          </a:xfrm>
          <a:prstGeom prst="straightConnector1">
            <a:avLst/>
          </a:prstGeom>
          <a:noFill/>
          <a:ln cap="flat" cmpd="sng" w="19050">
            <a:solidFill>
              <a:schemeClr val="accent3"/>
            </a:solidFill>
            <a:prstDash val="solid"/>
            <a:round/>
            <a:headEnd len="med" w="med" type="none"/>
            <a:tailEnd len="med" w="med" type="oval"/>
          </a:ln>
        </p:spPr>
      </p:cxnSp>
      <p:sp>
        <p:nvSpPr>
          <p:cNvPr id="331" name="Google Shape;331;p32"/>
          <p:cNvSpPr txBox="1"/>
          <p:nvPr/>
        </p:nvSpPr>
        <p:spPr>
          <a:xfrm>
            <a:off x="369475" y="3246300"/>
            <a:ext cx="1577400" cy="6096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8mm steel shaft- tight slip fit with bearing and distal link</a:t>
            </a:r>
            <a:endParaRPr sz="1200">
              <a:solidFill>
                <a:schemeClr val="accent3"/>
              </a:solidFill>
              <a:latin typeface="Lato"/>
              <a:ea typeface="Lato"/>
              <a:cs typeface="Lato"/>
              <a:sym typeface="Lato"/>
            </a:endParaRPr>
          </a:p>
        </p:txBody>
      </p:sp>
      <p:cxnSp>
        <p:nvCxnSpPr>
          <p:cNvPr id="332" name="Google Shape;332;p32"/>
          <p:cNvCxnSpPr>
            <a:stCxn id="331" idx="3"/>
          </p:cNvCxnSpPr>
          <p:nvPr/>
        </p:nvCxnSpPr>
        <p:spPr>
          <a:xfrm flipH="1" rot="10800000">
            <a:off x="1946875" y="3028200"/>
            <a:ext cx="1711500" cy="522900"/>
          </a:xfrm>
          <a:prstGeom prst="straightConnector1">
            <a:avLst/>
          </a:prstGeom>
          <a:noFill/>
          <a:ln cap="flat" cmpd="sng" w="19050">
            <a:solidFill>
              <a:schemeClr val="accent3"/>
            </a:solidFill>
            <a:prstDash val="solid"/>
            <a:round/>
            <a:headEnd len="med" w="med" type="none"/>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Belt Tensioning</a:t>
            </a:r>
            <a:endParaRPr/>
          </a:p>
        </p:txBody>
      </p:sp>
      <p:pic>
        <p:nvPicPr>
          <p:cNvPr id="338" name="Google Shape;338;p33"/>
          <p:cNvPicPr preferRelativeResize="0"/>
          <p:nvPr/>
        </p:nvPicPr>
        <p:blipFill>
          <a:blip r:embed="rId3">
            <a:alphaModFix/>
          </a:blip>
          <a:stretch>
            <a:fillRect/>
          </a:stretch>
        </p:blipFill>
        <p:spPr>
          <a:xfrm>
            <a:off x="2004000" y="1348800"/>
            <a:ext cx="5135999" cy="2983076"/>
          </a:xfrm>
          <a:prstGeom prst="rect">
            <a:avLst/>
          </a:prstGeom>
          <a:noFill/>
          <a:ln cap="flat" cmpd="sng" w="19050">
            <a:solidFill>
              <a:schemeClr val="accent5"/>
            </a:solidFill>
            <a:prstDash val="solid"/>
            <a:round/>
            <a:headEnd len="sm" w="sm" type="none"/>
            <a:tailEnd len="sm" w="sm" type="none"/>
          </a:ln>
        </p:spPr>
      </p:pic>
      <p:sp>
        <p:nvSpPr>
          <p:cNvPr id="339" name="Google Shape;339;p33"/>
          <p:cNvSpPr txBox="1"/>
          <p:nvPr/>
        </p:nvSpPr>
        <p:spPr>
          <a:xfrm>
            <a:off x="4113950" y="4216200"/>
            <a:ext cx="21018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AL6061 gearbox mount- slotted to allow for tensioning</a:t>
            </a:r>
            <a:endParaRPr sz="1200">
              <a:solidFill>
                <a:schemeClr val="accent3"/>
              </a:solidFill>
              <a:latin typeface="Lato"/>
              <a:ea typeface="Lato"/>
              <a:cs typeface="Lato"/>
              <a:sym typeface="Lato"/>
            </a:endParaRPr>
          </a:p>
        </p:txBody>
      </p:sp>
      <p:sp>
        <p:nvSpPr>
          <p:cNvPr id="340" name="Google Shape;340;p33"/>
          <p:cNvSpPr txBox="1"/>
          <p:nvPr/>
        </p:nvSpPr>
        <p:spPr>
          <a:xfrm>
            <a:off x="767900" y="2282200"/>
            <a:ext cx="14706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AL6061 tension bar- fixed to plate</a:t>
            </a:r>
            <a:endParaRPr sz="1200">
              <a:solidFill>
                <a:schemeClr val="accent3"/>
              </a:solidFill>
              <a:latin typeface="Lato"/>
              <a:ea typeface="Lato"/>
              <a:cs typeface="Lato"/>
              <a:sym typeface="Lato"/>
            </a:endParaRPr>
          </a:p>
        </p:txBody>
      </p:sp>
      <p:sp>
        <p:nvSpPr>
          <p:cNvPr id="341" name="Google Shape;341;p33"/>
          <p:cNvSpPr txBox="1"/>
          <p:nvPr/>
        </p:nvSpPr>
        <p:spPr>
          <a:xfrm>
            <a:off x="767900" y="3651675"/>
            <a:ext cx="15000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Tighten red screw to apply tension to belt</a:t>
            </a:r>
            <a:endParaRPr sz="1200">
              <a:solidFill>
                <a:schemeClr val="accent3"/>
              </a:solidFill>
              <a:latin typeface="Lato"/>
              <a:ea typeface="Lato"/>
              <a:cs typeface="Lato"/>
              <a:sym typeface="Lato"/>
            </a:endParaRPr>
          </a:p>
        </p:txBody>
      </p:sp>
      <p:cxnSp>
        <p:nvCxnSpPr>
          <p:cNvPr id="342" name="Google Shape;342;p33"/>
          <p:cNvCxnSpPr>
            <a:stCxn id="340" idx="3"/>
          </p:cNvCxnSpPr>
          <p:nvPr/>
        </p:nvCxnSpPr>
        <p:spPr>
          <a:xfrm>
            <a:off x="2238500" y="2494600"/>
            <a:ext cx="1224300" cy="511800"/>
          </a:xfrm>
          <a:prstGeom prst="straightConnector1">
            <a:avLst/>
          </a:prstGeom>
          <a:noFill/>
          <a:ln cap="flat" cmpd="sng" w="19050">
            <a:solidFill>
              <a:schemeClr val="accent3"/>
            </a:solidFill>
            <a:prstDash val="solid"/>
            <a:round/>
            <a:headEnd len="med" w="med" type="none"/>
            <a:tailEnd len="med" w="med" type="oval"/>
          </a:ln>
        </p:spPr>
      </p:cxnSp>
      <p:cxnSp>
        <p:nvCxnSpPr>
          <p:cNvPr id="343" name="Google Shape;343;p33"/>
          <p:cNvCxnSpPr>
            <a:stCxn id="339" idx="0"/>
          </p:cNvCxnSpPr>
          <p:nvPr/>
        </p:nvCxnSpPr>
        <p:spPr>
          <a:xfrm rot="10800000">
            <a:off x="4100450" y="3086100"/>
            <a:ext cx="1064400" cy="1130100"/>
          </a:xfrm>
          <a:prstGeom prst="straightConnector1">
            <a:avLst/>
          </a:prstGeom>
          <a:noFill/>
          <a:ln cap="flat" cmpd="sng" w="19050">
            <a:solidFill>
              <a:schemeClr val="accent3"/>
            </a:solidFill>
            <a:prstDash val="solid"/>
            <a:round/>
            <a:headEnd len="med" w="med" type="none"/>
            <a:tailEnd len="med" w="med" type="oval"/>
          </a:ln>
        </p:spPr>
      </p:cxnSp>
      <p:cxnSp>
        <p:nvCxnSpPr>
          <p:cNvPr id="344" name="Google Shape;344;p33"/>
          <p:cNvCxnSpPr>
            <a:stCxn id="341" idx="3"/>
          </p:cNvCxnSpPr>
          <p:nvPr/>
        </p:nvCxnSpPr>
        <p:spPr>
          <a:xfrm flipH="1" rot="10800000">
            <a:off x="2267900" y="3173175"/>
            <a:ext cx="1129800" cy="6909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Tablet Mounting</a:t>
            </a:r>
            <a:endParaRPr/>
          </a:p>
        </p:txBody>
      </p:sp>
      <p:pic>
        <p:nvPicPr>
          <p:cNvPr id="350" name="Google Shape;350;p34"/>
          <p:cNvPicPr preferRelativeResize="0"/>
          <p:nvPr/>
        </p:nvPicPr>
        <p:blipFill rotWithShape="1">
          <a:blip r:embed="rId3">
            <a:alphaModFix/>
          </a:blip>
          <a:srcRect b="7028" l="12462" r="8059" t="0"/>
          <a:stretch/>
        </p:blipFill>
        <p:spPr>
          <a:xfrm>
            <a:off x="6869675" y="472500"/>
            <a:ext cx="2375226" cy="1493424"/>
          </a:xfrm>
          <a:prstGeom prst="rect">
            <a:avLst/>
          </a:prstGeom>
          <a:noFill/>
          <a:ln>
            <a:noFill/>
          </a:ln>
        </p:spPr>
      </p:pic>
      <p:pic>
        <p:nvPicPr>
          <p:cNvPr id="351" name="Google Shape;351;p34"/>
          <p:cNvPicPr preferRelativeResize="0"/>
          <p:nvPr/>
        </p:nvPicPr>
        <p:blipFill>
          <a:blip r:embed="rId4">
            <a:alphaModFix/>
          </a:blip>
          <a:stretch>
            <a:fillRect/>
          </a:stretch>
        </p:blipFill>
        <p:spPr>
          <a:xfrm>
            <a:off x="2126888" y="2078875"/>
            <a:ext cx="5886774" cy="2364825"/>
          </a:xfrm>
          <a:prstGeom prst="rect">
            <a:avLst/>
          </a:prstGeom>
          <a:noFill/>
          <a:ln cap="flat" cmpd="sng" w="9525">
            <a:solidFill>
              <a:schemeClr val="accent5"/>
            </a:solidFill>
            <a:prstDash val="solid"/>
            <a:round/>
            <a:headEnd len="sm" w="sm" type="none"/>
            <a:tailEnd len="sm" w="sm" type="none"/>
          </a:ln>
        </p:spPr>
      </p:pic>
      <p:grpSp>
        <p:nvGrpSpPr>
          <p:cNvPr id="352" name="Google Shape;352;p34"/>
          <p:cNvGrpSpPr/>
          <p:nvPr/>
        </p:nvGrpSpPr>
        <p:grpSpPr>
          <a:xfrm rot="-5400000">
            <a:off x="7564438" y="703888"/>
            <a:ext cx="781675" cy="1191850"/>
            <a:chOff x="7293632" y="733085"/>
            <a:chExt cx="781675" cy="1191850"/>
          </a:xfrm>
        </p:grpSpPr>
        <p:cxnSp>
          <p:nvCxnSpPr>
            <p:cNvPr id="353" name="Google Shape;353;p34"/>
            <p:cNvCxnSpPr/>
            <p:nvPr/>
          </p:nvCxnSpPr>
          <p:spPr>
            <a:xfrm rot="-5400000">
              <a:off x="7295657" y="1145385"/>
              <a:ext cx="948300" cy="610800"/>
            </a:xfrm>
            <a:prstGeom prst="straightConnector1">
              <a:avLst/>
            </a:prstGeom>
            <a:noFill/>
            <a:ln cap="flat" cmpd="sng" w="28575">
              <a:solidFill>
                <a:schemeClr val="accent3"/>
              </a:solidFill>
              <a:prstDash val="dash"/>
              <a:round/>
              <a:headEnd len="med" w="med" type="none"/>
              <a:tailEnd len="med" w="med" type="none"/>
            </a:ln>
          </p:spPr>
        </p:cxnSp>
        <p:cxnSp>
          <p:nvCxnSpPr>
            <p:cNvPr id="354" name="Google Shape;354;p34"/>
            <p:cNvCxnSpPr/>
            <p:nvPr/>
          </p:nvCxnSpPr>
          <p:spPr>
            <a:xfrm flipH="1" rot="5400000">
              <a:off x="7848957" y="775835"/>
              <a:ext cx="269100" cy="183600"/>
            </a:xfrm>
            <a:prstGeom prst="straightConnector1">
              <a:avLst/>
            </a:prstGeom>
            <a:noFill/>
            <a:ln cap="flat" cmpd="sng" w="19050">
              <a:solidFill>
                <a:schemeClr val="accent3"/>
              </a:solidFill>
              <a:prstDash val="solid"/>
              <a:round/>
              <a:headEnd len="med" w="med" type="none"/>
              <a:tailEnd len="med" w="med" type="triangle"/>
            </a:ln>
          </p:spPr>
        </p:cxnSp>
        <p:cxnSp>
          <p:nvCxnSpPr>
            <p:cNvPr id="355" name="Google Shape;355;p34"/>
            <p:cNvCxnSpPr/>
            <p:nvPr/>
          </p:nvCxnSpPr>
          <p:spPr>
            <a:xfrm flipH="1" rot="5400000">
              <a:off x="7263632" y="1728435"/>
              <a:ext cx="226500" cy="166500"/>
            </a:xfrm>
            <a:prstGeom prst="straightConnector1">
              <a:avLst/>
            </a:prstGeom>
            <a:noFill/>
            <a:ln cap="flat" cmpd="sng" w="19050">
              <a:solidFill>
                <a:schemeClr val="accent3"/>
              </a:solidFill>
              <a:prstDash val="solid"/>
              <a:round/>
              <a:headEnd len="med" w="med" type="none"/>
              <a:tailEnd len="med" w="med" type="triangle"/>
            </a:ln>
          </p:spPr>
        </p:cxnSp>
      </p:grpSp>
      <p:sp>
        <p:nvSpPr>
          <p:cNvPr id="356" name="Google Shape;356;p34"/>
          <p:cNvSpPr txBox="1"/>
          <p:nvPr/>
        </p:nvSpPr>
        <p:spPr>
          <a:xfrm>
            <a:off x="1507663" y="2282200"/>
            <a:ext cx="14706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Aluminum mounting plate</a:t>
            </a:r>
            <a:endParaRPr sz="1200">
              <a:solidFill>
                <a:schemeClr val="accent3"/>
              </a:solidFill>
              <a:latin typeface="Lato"/>
              <a:ea typeface="Lato"/>
              <a:cs typeface="Lato"/>
              <a:sym typeface="Lato"/>
            </a:endParaRPr>
          </a:p>
        </p:txBody>
      </p:sp>
      <p:cxnSp>
        <p:nvCxnSpPr>
          <p:cNvPr id="357" name="Google Shape;357;p34"/>
          <p:cNvCxnSpPr>
            <a:stCxn id="356" idx="3"/>
          </p:cNvCxnSpPr>
          <p:nvPr/>
        </p:nvCxnSpPr>
        <p:spPr>
          <a:xfrm>
            <a:off x="2978263" y="2494600"/>
            <a:ext cx="1224300" cy="511800"/>
          </a:xfrm>
          <a:prstGeom prst="straightConnector1">
            <a:avLst/>
          </a:prstGeom>
          <a:noFill/>
          <a:ln cap="flat" cmpd="sng" w="19050">
            <a:solidFill>
              <a:schemeClr val="accent3"/>
            </a:solidFill>
            <a:prstDash val="solid"/>
            <a:round/>
            <a:headEnd len="med" w="med" type="none"/>
            <a:tailEnd len="med" w="med" type="oval"/>
          </a:ln>
        </p:spPr>
      </p:cxnSp>
      <p:sp>
        <p:nvSpPr>
          <p:cNvPr id="358" name="Google Shape;358;p34"/>
          <p:cNvSpPr txBox="1"/>
          <p:nvPr/>
        </p:nvSpPr>
        <p:spPr>
          <a:xfrm>
            <a:off x="1130338" y="3494200"/>
            <a:ext cx="14706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3D printed mount to push tablet to plate</a:t>
            </a:r>
            <a:endParaRPr sz="1200">
              <a:solidFill>
                <a:schemeClr val="accent3"/>
              </a:solidFill>
              <a:latin typeface="Lato"/>
              <a:ea typeface="Lato"/>
              <a:cs typeface="Lato"/>
              <a:sym typeface="Lato"/>
            </a:endParaRPr>
          </a:p>
        </p:txBody>
      </p:sp>
      <p:cxnSp>
        <p:nvCxnSpPr>
          <p:cNvPr id="359" name="Google Shape;359;p34"/>
          <p:cNvCxnSpPr>
            <a:stCxn id="358" idx="3"/>
          </p:cNvCxnSpPr>
          <p:nvPr/>
        </p:nvCxnSpPr>
        <p:spPr>
          <a:xfrm flipH="1" rot="10800000">
            <a:off x="2600938" y="3674800"/>
            <a:ext cx="616800" cy="31800"/>
          </a:xfrm>
          <a:prstGeom prst="straightConnector1">
            <a:avLst/>
          </a:prstGeom>
          <a:noFill/>
          <a:ln cap="flat" cmpd="sng" w="19050">
            <a:solidFill>
              <a:schemeClr val="accent3"/>
            </a:solidFill>
            <a:prstDash val="solid"/>
            <a:round/>
            <a:headEnd len="med" w="med" type="none"/>
            <a:tailEnd len="med" w="med" type="oval"/>
          </a:ln>
        </p:spPr>
      </p:cxnSp>
      <p:sp>
        <p:nvSpPr>
          <p:cNvPr id="360" name="Google Shape;360;p34"/>
          <p:cNvSpPr txBox="1"/>
          <p:nvPr/>
        </p:nvSpPr>
        <p:spPr>
          <a:xfrm>
            <a:off x="6138838" y="3649075"/>
            <a:ext cx="14706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Tablet sits in between the gap</a:t>
            </a:r>
            <a:endParaRPr sz="1200">
              <a:solidFill>
                <a:schemeClr val="accent3"/>
              </a:solidFill>
              <a:latin typeface="Lato"/>
              <a:ea typeface="Lato"/>
              <a:cs typeface="Lato"/>
              <a:sym typeface="Lato"/>
            </a:endParaRPr>
          </a:p>
        </p:txBody>
      </p:sp>
      <p:cxnSp>
        <p:nvCxnSpPr>
          <p:cNvPr id="361" name="Google Shape;361;p34"/>
          <p:cNvCxnSpPr>
            <a:stCxn id="360" idx="1"/>
          </p:cNvCxnSpPr>
          <p:nvPr/>
        </p:nvCxnSpPr>
        <p:spPr>
          <a:xfrm rot="10800000">
            <a:off x="4531738" y="3523675"/>
            <a:ext cx="1607100" cy="337800"/>
          </a:xfrm>
          <a:prstGeom prst="straightConnector1">
            <a:avLst/>
          </a:prstGeom>
          <a:noFill/>
          <a:ln cap="flat" cmpd="sng" w="19050">
            <a:solidFill>
              <a:schemeClr val="accent3"/>
            </a:solidFill>
            <a:prstDash val="solid"/>
            <a:round/>
            <a:headEnd len="med" w="med" type="none"/>
            <a:tailEnd len="med" w="med" type="oval"/>
          </a:ln>
        </p:spPr>
      </p:cxnSp>
      <p:sp>
        <p:nvSpPr>
          <p:cNvPr id="362" name="Google Shape;362;p34"/>
          <p:cNvSpPr txBox="1"/>
          <p:nvPr/>
        </p:nvSpPr>
        <p:spPr>
          <a:xfrm>
            <a:off x="3998088" y="1690650"/>
            <a:ext cx="1470600" cy="4248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27425" lIns="27425" spcFirstLastPara="1" rIns="27425" wrap="square" tIns="27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M5 thru bolts to sandwich it together</a:t>
            </a:r>
            <a:endParaRPr sz="1200">
              <a:solidFill>
                <a:schemeClr val="accent3"/>
              </a:solidFill>
              <a:latin typeface="Lato"/>
              <a:ea typeface="Lato"/>
              <a:cs typeface="Lato"/>
              <a:sym typeface="Lato"/>
            </a:endParaRPr>
          </a:p>
        </p:txBody>
      </p:sp>
      <p:cxnSp>
        <p:nvCxnSpPr>
          <p:cNvPr id="363" name="Google Shape;363;p34"/>
          <p:cNvCxnSpPr/>
          <p:nvPr/>
        </p:nvCxnSpPr>
        <p:spPr>
          <a:xfrm>
            <a:off x="5438600" y="2117900"/>
            <a:ext cx="577800" cy="674100"/>
          </a:xfrm>
          <a:prstGeom prst="straightConnector1">
            <a:avLst/>
          </a:prstGeom>
          <a:noFill/>
          <a:ln cap="flat" cmpd="sng" w="19050">
            <a:solidFill>
              <a:schemeClr val="accent3"/>
            </a:solidFill>
            <a:prstDash val="solid"/>
            <a:round/>
            <a:headEnd len="med" w="med" type="none"/>
            <a:tailEnd len="med" w="med" type="oval"/>
          </a:ln>
        </p:spPr>
      </p:cxnSp>
      <p:cxnSp>
        <p:nvCxnSpPr>
          <p:cNvPr id="364" name="Google Shape;364;p34"/>
          <p:cNvCxnSpPr>
            <a:stCxn id="362" idx="2"/>
          </p:cNvCxnSpPr>
          <p:nvPr/>
        </p:nvCxnSpPr>
        <p:spPr>
          <a:xfrm>
            <a:off x="4733388" y="2115450"/>
            <a:ext cx="363600" cy="845700"/>
          </a:xfrm>
          <a:prstGeom prst="straightConnector1">
            <a:avLst/>
          </a:prstGeom>
          <a:noFill/>
          <a:ln cap="flat" cmpd="sng" w="19050">
            <a:solidFill>
              <a:schemeClr val="accent3"/>
            </a:solidFill>
            <a:prstDash val="solid"/>
            <a:round/>
            <a:headEnd len="med" w="med" type="none"/>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5"/>
          <p:cNvSpPr txBox="1"/>
          <p:nvPr>
            <p:ph type="title"/>
          </p:nvPr>
        </p:nvSpPr>
        <p:spPr>
          <a:xfrm>
            <a:off x="727650" y="64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Overview</a:t>
            </a:r>
            <a:endParaRPr/>
          </a:p>
        </p:txBody>
      </p:sp>
      <p:pic>
        <p:nvPicPr>
          <p:cNvPr id="370" name="Google Shape;370;p35"/>
          <p:cNvPicPr preferRelativeResize="0"/>
          <p:nvPr/>
        </p:nvPicPr>
        <p:blipFill>
          <a:blip r:embed="rId3">
            <a:alphaModFix/>
          </a:blip>
          <a:stretch>
            <a:fillRect/>
          </a:stretch>
        </p:blipFill>
        <p:spPr>
          <a:xfrm>
            <a:off x="3558536" y="647400"/>
            <a:ext cx="5508164" cy="4439000"/>
          </a:xfrm>
          <a:prstGeom prst="rect">
            <a:avLst/>
          </a:prstGeom>
          <a:noFill/>
          <a:ln>
            <a:noFill/>
          </a:ln>
        </p:spPr>
      </p:pic>
      <p:sp>
        <p:nvSpPr>
          <p:cNvPr id="371" name="Google Shape;371;p35"/>
          <p:cNvSpPr txBox="1"/>
          <p:nvPr>
            <p:ph idx="1" type="body"/>
          </p:nvPr>
        </p:nvSpPr>
        <p:spPr>
          <a:xfrm>
            <a:off x="727650" y="1354475"/>
            <a:ext cx="32451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u="sng"/>
              <a:t>Key Performance Specs</a:t>
            </a:r>
            <a:endParaRPr b="1" sz="1500" u="sng"/>
          </a:p>
          <a:p>
            <a:pPr indent="-304800" lvl="0" marL="457200" rtl="0" algn="l">
              <a:lnSpc>
                <a:spcPct val="100000"/>
              </a:lnSpc>
              <a:spcBef>
                <a:spcPts val="200"/>
              </a:spcBef>
              <a:spcAft>
                <a:spcPts val="0"/>
              </a:spcAft>
              <a:buSzPts val="1200"/>
              <a:buChar char="●"/>
            </a:pPr>
            <a:r>
              <a:rPr lang="en" sz="1200"/>
              <a:t>Min. feasible output force: </a:t>
            </a:r>
            <a:r>
              <a:rPr b="1" lang="en" sz="1200"/>
              <a:t>8.5 N</a:t>
            </a:r>
            <a:endParaRPr b="1" sz="1200"/>
          </a:p>
          <a:p>
            <a:pPr indent="-304800" lvl="0" marL="457200" rtl="0" algn="l">
              <a:lnSpc>
                <a:spcPct val="100000"/>
              </a:lnSpc>
              <a:spcBef>
                <a:spcPts val="200"/>
              </a:spcBef>
              <a:spcAft>
                <a:spcPts val="0"/>
              </a:spcAft>
              <a:buSzPts val="1200"/>
              <a:buChar char="●"/>
            </a:pPr>
            <a:r>
              <a:rPr lang="en" sz="1200"/>
              <a:t>Max. projected backlash: </a:t>
            </a:r>
            <a:r>
              <a:rPr b="1" lang="en" sz="1200"/>
              <a:t>0.31 mm</a:t>
            </a:r>
            <a:endParaRPr b="1" sz="1200"/>
          </a:p>
          <a:p>
            <a:pPr indent="-304800" lvl="0" marL="457200" rtl="0" algn="l">
              <a:lnSpc>
                <a:spcPct val="100000"/>
              </a:lnSpc>
              <a:spcBef>
                <a:spcPts val="200"/>
              </a:spcBef>
              <a:spcAft>
                <a:spcPts val="0"/>
              </a:spcAft>
              <a:buSzPts val="1200"/>
              <a:buChar char="●"/>
            </a:pPr>
            <a:r>
              <a:rPr lang="en" sz="1200"/>
              <a:t>Max. reflected inertia: </a:t>
            </a:r>
            <a:r>
              <a:rPr b="1" lang="en" sz="1200"/>
              <a:t>32 g</a:t>
            </a:r>
            <a:endParaRPr b="1" sz="1200"/>
          </a:p>
          <a:p>
            <a:pPr indent="-304800" lvl="0" marL="457200" rtl="0" algn="l">
              <a:lnSpc>
                <a:spcPct val="100000"/>
              </a:lnSpc>
              <a:spcBef>
                <a:spcPts val="200"/>
              </a:spcBef>
              <a:spcAft>
                <a:spcPts val="200"/>
              </a:spcAft>
              <a:buSzPts val="1200"/>
              <a:buChar char="●"/>
            </a:pPr>
            <a:r>
              <a:rPr lang="en" sz="1200"/>
              <a:t>Mass of one phantom linkage: </a:t>
            </a:r>
            <a:r>
              <a:rPr b="1" lang="en" sz="1200"/>
              <a:t>0.6 kg</a:t>
            </a:r>
            <a:endParaRPr b="1"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Overview: </a:t>
            </a:r>
            <a:r>
              <a:rPr lang="en"/>
              <a:t>Magnets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729450" y="1318650"/>
            <a:ext cx="420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Requirements</a:t>
            </a:r>
            <a:endParaRPr/>
          </a:p>
        </p:txBody>
      </p:sp>
      <p:sp>
        <p:nvSpPr>
          <p:cNvPr id="382" name="Google Shape;382;p37"/>
          <p:cNvSpPr txBox="1"/>
          <p:nvPr>
            <p:ph idx="1" type="body"/>
          </p:nvPr>
        </p:nvSpPr>
        <p:spPr>
          <a:xfrm>
            <a:off x="729450" y="2078875"/>
            <a:ext cx="4202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latin typeface="Arial"/>
                <a:ea typeface="Arial"/>
                <a:cs typeface="Arial"/>
                <a:sym typeface="Arial"/>
              </a:rPr>
              <a:t>LOW FRICTION: </a:t>
            </a:r>
            <a:endParaRPr sz="1500">
              <a:latin typeface="Arial"/>
              <a:ea typeface="Arial"/>
              <a:cs typeface="Arial"/>
              <a:sym typeface="Arial"/>
            </a:endParaRPr>
          </a:p>
          <a:p>
            <a:pPr indent="-323850" lvl="0" marL="457200" rtl="0" algn="l">
              <a:lnSpc>
                <a:spcPct val="95000"/>
              </a:lnSpc>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In free motion, the user should experience no more than 0.22 lbs or 100 g of inertia.</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Match finger speeds up to 150mm/s or 5.9 in/s</a:t>
            </a:r>
            <a:endParaRPr sz="15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95000"/>
              </a:lnSpc>
              <a:spcBef>
                <a:spcPts val="0"/>
              </a:spcBef>
              <a:spcAft>
                <a:spcPts val="0"/>
              </a:spcAft>
              <a:buNone/>
            </a:pPr>
            <a:r>
              <a:rPr lang="en" sz="1500">
                <a:latin typeface="Arial"/>
                <a:ea typeface="Arial"/>
                <a:cs typeface="Arial"/>
                <a:sym typeface="Arial"/>
              </a:rPr>
              <a:t>HIGH SHEAR STRENGTH: </a:t>
            </a:r>
            <a:endParaRPr sz="1500">
              <a:solidFill>
                <a:srgbClr val="000000"/>
              </a:solidFill>
              <a:latin typeface="Arial"/>
              <a:ea typeface="Arial"/>
              <a:cs typeface="Arial"/>
              <a:sym typeface="Arial"/>
            </a:endParaRPr>
          </a:p>
          <a:p>
            <a:pPr indent="-323850" lvl="0" marL="457200" rtl="0" algn="l">
              <a:lnSpc>
                <a:spcPct val="95000"/>
              </a:lnSpc>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When the user is interacting with a virtual wall, the device will be able to respond with a stiffness of 1 N/mm or 5.71 lbs/in</a:t>
            </a:r>
            <a:endParaRPr sz="1500">
              <a:solidFill>
                <a:srgbClr val="000000"/>
              </a:solidFill>
              <a:latin typeface="Arial"/>
              <a:ea typeface="Arial"/>
              <a:cs typeface="Arial"/>
              <a:sym typeface="Arial"/>
            </a:endParaRPr>
          </a:p>
          <a:p>
            <a:pPr indent="0" lvl="0" marL="0" rtl="0" algn="l">
              <a:lnSpc>
                <a:spcPct val="95000"/>
              </a:lnSpc>
              <a:spcBef>
                <a:spcPts val="0"/>
              </a:spcBef>
              <a:spcAft>
                <a:spcPts val="1200"/>
              </a:spcAft>
              <a:buNone/>
            </a:pPr>
            <a:r>
              <a:t/>
            </a:r>
            <a:endParaRPr sz="1600"/>
          </a:p>
        </p:txBody>
      </p:sp>
      <p:pic>
        <p:nvPicPr>
          <p:cNvPr id="383" name="Google Shape;383;p37"/>
          <p:cNvPicPr preferRelativeResize="0"/>
          <p:nvPr/>
        </p:nvPicPr>
        <p:blipFill>
          <a:blip r:embed="rId3">
            <a:alphaModFix/>
          </a:blip>
          <a:stretch>
            <a:fillRect/>
          </a:stretch>
        </p:blipFill>
        <p:spPr>
          <a:xfrm rot="10800000">
            <a:off x="7251524" y="1909787"/>
            <a:ext cx="1545301" cy="542650"/>
          </a:xfrm>
          <a:prstGeom prst="rect">
            <a:avLst/>
          </a:prstGeom>
          <a:noFill/>
          <a:ln>
            <a:noFill/>
          </a:ln>
        </p:spPr>
      </p:pic>
      <p:pic>
        <p:nvPicPr>
          <p:cNvPr id="384" name="Google Shape;384;p37"/>
          <p:cNvPicPr preferRelativeResize="0"/>
          <p:nvPr/>
        </p:nvPicPr>
        <p:blipFill>
          <a:blip r:embed="rId4">
            <a:alphaModFix/>
          </a:blip>
          <a:stretch>
            <a:fillRect/>
          </a:stretch>
        </p:blipFill>
        <p:spPr>
          <a:xfrm rot="10800000">
            <a:off x="5449888" y="1979050"/>
            <a:ext cx="1398000" cy="401875"/>
          </a:xfrm>
          <a:prstGeom prst="rect">
            <a:avLst/>
          </a:prstGeom>
          <a:noFill/>
          <a:ln>
            <a:noFill/>
          </a:ln>
        </p:spPr>
      </p:pic>
      <p:pic>
        <p:nvPicPr>
          <p:cNvPr id="385" name="Google Shape;385;p37"/>
          <p:cNvPicPr preferRelativeResize="0"/>
          <p:nvPr/>
        </p:nvPicPr>
        <p:blipFill>
          <a:blip r:embed="rId5">
            <a:alphaModFix/>
          </a:blip>
          <a:stretch>
            <a:fillRect/>
          </a:stretch>
        </p:blipFill>
        <p:spPr>
          <a:xfrm>
            <a:off x="7365625" y="2624613"/>
            <a:ext cx="1317090" cy="1884475"/>
          </a:xfrm>
          <a:prstGeom prst="rect">
            <a:avLst/>
          </a:prstGeom>
          <a:noFill/>
          <a:ln>
            <a:noFill/>
          </a:ln>
        </p:spPr>
      </p:pic>
      <p:pic>
        <p:nvPicPr>
          <p:cNvPr id="386" name="Google Shape;386;p37"/>
          <p:cNvPicPr preferRelativeResize="0"/>
          <p:nvPr/>
        </p:nvPicPr>
        <p:blipFill>
          <a:blip r:embed="rId6">
            <a:alphaModFix/>
          </a:blip>
          <a:stretch>
            <a:fillRect/>
          </a:stretch>
        </p:blipFill>
        <p:spPr>
          <a:xfrm>
            <a:off x="5288105" y="2747527"/>
            <a:ext cx="1721574" cy="1761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729450" y="1318650"/>
            <a:ext cx="420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Challenges</a:t>
            </a:r>
            <a:endParaRPr/>
          </a:p>
        </p:txBody>
      </p:sp>
      <p:sp>
        <p:nvSpPr>
          <p:cNvPr id="392" name="Google Shape;392;p38"/>
          <p:cNvSpPr txBox="1"/>
          <p:nvPr>
            <p:ph idx="1" type="body"/>
          </p:nvPr>
        </p:nvSpPr>
        <p:spPr>
          <a:xfrm>
            <a:off x="729450" y="2078875"/>
            <a:ext cx="7700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rgbClr val="000000"/>
                </a:solidFill>
                <a:latin typeface="Arial"/>
                <a:ea typeface="Arial"/>
                <a:cs typeface="Arial"/>
                <a:sym typeface="Arial"/>
              </a:rPr>
              <a:t>KEY ISSUE:  Friction and shear strength coupled</a:t>
            </a:r>
            <a:endParaRPr sz="15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500">
                <a:solidFill>
                  <a:srgbClr val="000000"/>
                </a:solidFill>
                <a:latin typeface="Arial"/>
                <a:ea typeface="Arial"/>
                <a:cs typeface="Arial"/>
                <a:sym typeface="Arial"/>
              </a:rPr>
              <a:t>Many attempts to mitigate friction:</a:t>
            </a:r>
            <a:endParaRPr sz="1500">
              <a:solidFill>
                <a:srgbClr val="000000"/>
              </a:solidFill>
              <a:latin typeface="Arial"/>
              <a:ea typeface="Arial"/>
              <a:cs typeface="Arial"/>
              <a:sym typeface="Arial"/>
            </a:endParaRPr>
          </a:p>
          <a:p>
            <a:pPr indent="-323850" lvl="0" marL="457200" rtl="0" algn="l">
              <a:lnSpc>
                <a:spcPct val="95000"/>
              </a:lnSpc>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Air bearing</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Teflon</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Lubricant</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Polymagnets</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Height variants</a:t>
            </a:r>
            <a:endParaRPr sz="1500">
              <a:solidFill>
                <a:srgbClr val="000000"/>
              </a:solidFill>
              <a:latin typeface="Arial"/>
              <a:ea typeface="Arial"/>
              <a:cs typeface="Arial"/>
              <a:sym typeface="Arial"/>
            </a:endParaRPr>
          </a:p>
          <a:p>
            <a:pPr indent="-323850" lvl="0" marL="457200" rtl="0" algn="l">
              <a:lnSpc>
                <a:spcPct val="9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Thrust bearings</a:t>
            </a:r>
            <a:endParaRPr sz="1500">
              <a:solidFill>
                <a:srgbClr val="000000"/>
              </a:solidFill>
              <a:latin typeface="Arial"/>
              <a:ea typeface="Arial"/>
              <a:cs typeface="Arial"/>
              <a:sym typeface="Arial"/>
            </a:endParaRPr>
          </a:p>
          <a:p>
            <a:pPr indent="0" lvl="0" marL="457200" rtl="0" algn="l">
              <a:lnSpc>
                <a:spcPct val="9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95000"/>
              </a:lnSpc>
              <a:spcBef>
                <a:spcPts val="0"/>
              </a:spcBef>
              <a:spcAft>
                <a:spcPts val="12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Polymagnets</a:t>
            </a:r>
            <a:endParaRPr/>
          </a:p>
        </p:txBody>
      </p:sp>
      <p:sp>
        <p:nvSpPr>
          <p:cNvPr id="398" name="Google Shape;398;p39"/>
          <p:cNvSpPr txBox="1"/>
          <p:nvPr>
            <p:ph idx="1" type="body"/>
          </p:nvPr>
        </p:nvSpPr>
        <p:spPr>
          <a:xfrm>
            <a:off x="729450" y="2078875"/>
            <a:ext cx="3945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Company that makes custom magnets to fit specific functions</a:t>
            </a:r>
            <a:endParaRPr/>
          </a:p>
          <a:p>
            <a:pPr indent="-298450" lvl="1" marL="914400" rtl="0" algn="l">
              <a:spcBef>
                <a:spcPts val="0"/>
              </a:spcBef>
              <a:spcAft>
                <a:spcPts val="0"/>
              </a:spcAft>
              <a:buSzPts val="1100"/>
              <a:buChar char="○"/>
            </a:pPr>
            <a:r>
              <a:rPr lang="en"/>
              <a:t>Custom N/S patterns</a:t>
            </a:r>
            <a:endParaRPr/>
          </a:p>
          <a:p>
            <a:pPr indent="-311150" lvl="0" marL="457200" rtl="0" algn="l">
              <a:spcBef>
                <a:spcPts val="0"/>
              </a:spcBef>
              <a:spcAft>
                <a:spcPts val="0"/>
              </a:spcAft>
              <a:buSzPts val="1300"/>
              <a:buChar char="●"/>
            </a:pPr>
            <a:r>
              <a:rPr lang="en"/>
              <a:t>Reached out for a consultation</a:t>
            </a:r>
            <a:endParaRPr/>
          </a:p>
          <a:p>
            <a:pPr indent="-311150" lvl="0" marL="457200" rtl="0" algn="l">
              <a:spcBef>
                <a:spcPts val="0"/>
              </a:spcBef>
              <a:spcAft>
                <a:spcPts val="0"/>
              </a:spcAft>
              <a:buSzPts val="1300"/>
              <a:buChar char="●"/>
            </a:pPr>
            <a:r>
              <a:rPr lang="en"/>
              <a:t>Ordered a 20+  magnets </a:t>
            </a:r>
            <a:endParaRPr/>
          </a:p>
        </p:txBody>
      </p:sp>
      <p:pic>
        <p:nvPicPr>
          <p:cNvPr id="399" name="Google Shape;399;p39"/>
          <p:cNvPicPr preferRelativeResize="0"/>
          <p:nvPr/>
        </p:nvPicPr>
        <p:blipFill>
          <a:blip r:embed="rId3">
            <a:alphaModFix/>
          </a:blip>
          <a:stretch>
            <a:fillRect/>
          </a:stretch>
        </p:blipFill>
        <p:spPr>
          <a:xfrm>
            <a:off x="4572000" y="983623"/>
            <a:ext cx="4571999" cy="1588125"/>
          </a:xfrm>
          <a:prstGeom prst="rect">
            <a:avLst/>
          </a:prstGeom>
          <a:noFill/>
          <a:ln>
            <a:noFill/>
          </a:ln>
        </p:spPr>
      </p:pic>
      <p:pic>
        <p:nvPicPr>
          <p:cNvPr id="400" name="Google Shape;400;p39"/>
          <p:cNvPicPr preferRelativeResize="0"/>
          <p:nvPr/>
        </p:nvPicPr>
        <p:blipFill rotWithShape="1">
          <a:blip r:embed="rId4">
            <a:alphaModFix/>
          </a:blip>
          <a:srcRect b="2704" l="0" r="14111" t="0"/>
          <a:stretch/>
        </p:blipFill>
        <p:spPr>
          <a:xfrm>
            <a:off x="6969974" y="2950200"/>
            <a:ext cx="2174025" cy="2193300"/>
          </a:xfrm>
          <a:prstGeom prst="rect">
            <a:avLst/>
          </a:prstGeom>
          <a:noFill/>
          <a:ln>
            <a:noFill/>
          </a:ln>
        </p:spPr>
      </p:pic>
      <p:pic>
        <p:nvPicPr>
          <p:cNvPr id="401" name="Google Shape;401;p39"/>
          <p:cNvPicPr preferRelativeResize="0"/>
          <p:nvPr/>
        </p:nvPicPr>
        <p:blipFill>
          <a:blip r:embed="rId5">
            <a:alphaModFix/>
          </a:blip>
          <a:stretch>
            <a:fillRect/>
          </a:stretch>
        </p:blipFill>
        <p:spPr>
          <a:xfrm>
            <a:off x="5212500" y="2724149"/>
            <a:ext cx="1943102" cy="22669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Polymagnets: </a:t>
            </a:r>
            <a:r>
              <a:rPr lang="en"/>
              <a:t>Testing</a:t>
            </a:r>
            <a:endParaRPr/>
          </a:p>
        </p:txBody>
      </p:sp>
      <p:sp>
        <p:nvSpPr>
          <p:cNvPr id="407" name="Google Shape;407;p40"/>
          <p:cNvSpPr txBox="1"/>
          <p:nvPr>
            <p:ph idx="1" type="body"/>
          </p:nvPr>
        </p:nvSpPr>
        <p:spPr>
          <a:xfrm>
            <a:off x="729450" y="2078875"/>
            <a:ext cx="39453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Tried different magnet combinations with different friction mitigation techniques</a:t>
            </a:r>
            <a:endParaRPr/>
          </a:p>
          <a:p>
            <a:pPr indent="-298450" lvl="1" marL="914400" rtl="0" algn="l">
              <a:spcBef>
                <a:spcPts val="0"/>
              </a:spcBef>
              <a:spcAft>
                <a:spcPts val="0"/>
              </a:spcAft>
              <a:buSzPts val="1100"/>
              <a:buChar char="○"/>
            </a:pPr>
            <a:r>
              <a:rPr lang="en"/>
              <a:t>Grease</a:t>
            </a:r>
            <a:endParaRPr/>
          </a:p>
          <a:p>
            <a:pPr indent="-298450" lvl="1" marL="914400" rtl="0" algn="l">
              <a:spcBef>
                <a:spcPts val="0"/>
              </a:spcBef>
              <a:spcAft>
                <a:spcPts val="0"/>
              </a:spcAft>
              <a:buSzPts val="1100"/>
              <a:buChar char="○"/>
            </a:pPr>
            <a:r>
              <a:rPr lang="en"/>
              <a:t>Teflon tape</a:t>
            </a:r>
            <a:endParaRPr/>
          </a:p>
          <a:p>
            <a:pPr indent="-298450" lvl="1" marL="914400" rtl="0" algn="l">
              <a:spcBef>
                <a:spcPts val="0"/>
              </a:spcBef>
              <a:spcAft>
                <a:spcPts val="0"/>
              </a:spcAft>
              <a:buSzPts val="1100"/>
              <a:buChar char="○"/>
            </a:pPr>
            <a:r>
              <a:rPr lang="en"/>
              <a:t>Teflon balls</a:t>
            </a:r>
            <a:endParaRPr/>
          </a:p>
          <a:p>
            <a:pPr indent="-311150" lvl="0" marL="457200" rtl="0" algn="l">
              <a:spcBef>
                <a:spcPts val="0"/>
              </a:spcBef>
              <a:spcAft>
                <a:spcPts val="0"/>
              </a:spcAft>
              <a:buSzPts val="1300"/>
              <a:buChar char="●"/>
            </a:pPr>
            <a:r>
              <a:rPr lang="en"/>
              <a:t>Qualitatively measured shear strength and friction</a:t>
            </a:r>
            <a:endParaRPr/>
          </a:p>
          <a:p>
            <a:pPr indent="-311150" lvl="0" marL="457200" rtl="0" algn="l">
              <a:spcBef>
                <a:spcPts val="0"/>
              </a:spcBef>
              <a:spcAft>
                <a:spcPts val="0"/>
              </a:spcAft>
              <a:buSzPts val="1300"/>
              <a:buChar char="●"/>
            </a:pPr>
            <a:r>
              <a:rPr lang="en"/>
              <a:t>Results changed once the actual screen was introduced - much larger distance + different materials</a:t>
            </a:r>
            <a:endParaRPr/>
          </a:p>
        </p:txBody>
      </p:sp>
      <p:pic>
        <p:nvPicPr>
          <p:cNvPr id="408" name="Google Shape;408;p40"/>
          <p:cNvPicPr preferRelativeResize="0"/>
          <p:nvPr/>
        </p:nvPicPr>
        <p:blipFill rotWithShape="1">
          <a:blip r:embed="rId3">
            <a:alphaModFix/>
          </a:blip>
          <a:srcRect b="4715" l="19364" r="19394" t="5461"/>
          <a:stretch/>
        </p:blipFill>
        <p:spPr>
          <a:xfrm rot="-5400000">
            <a:off x="5951200" y="1167675"/>
            <a:ext cx="2035550" cy="385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 Bearings</a:t>
            </a:r>
            <a:endParaRPr/>
          </a:p>
        </p:txBody>
      </p:sp>
      <p:sp>
        <p:nvSpPr>
          <p:cNvPr id="414" name="Google Shape;414;p41"/>
          <p:cNvSpPr txBox="1"/>
          <p:nvPr>
            <p:ph idx="1" type="body"/>
          </p:nvPr>
        </p:nvSpPr>
        <p:spPr>
          <a:xfrm>
            <a:off x="729450" y="2078875"/>
            <a:ext cx="3842700" cy="22611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en"/>
              <a:t>Ideal solution: Frictionless air bearings</a:t>
            </a:r>
            <a:endParaRPr/>
          </a:p>
          <a:p>
            <a:pPr indent="-298767" lvl="0" marL="457200" rtl="0" algn="l">
              <a:spcBef>
                <a:spcPts val="0"/>
              </a:spcBef>
              <a:spcAft>
                <a:spcPts val="0"/>
              </a:spcAft>
              <a:buSzPct val="100000"/>
              <a:buChar char="●"/>
            </a:pPr>
            <a:r>
              <a:rPr lang="en"/>
              <a:t>Prototyped several versions of ‘air pucks’ with different magnets</a:t>
            </a:r>
            <a:endParaRPr/>
          </a:p>
          <a:p>
            <a:pPr indent="-298767" lvl="0" marL="457200" rtl="0" algn="l">
              <a:spcBef>
                <a:spcPts val="0"/>
              </a:spcBef>
              <a:spcAft>
                <a:spcPts val="0"/>
              </a:spcAft>
              <a:buSzPct val="100000"/>
              <a:buChar char="●"/>
            </a:pPr>
            <a:r>
              <a:rPr lang="en"/>
              <a:t>Various compliant materials to seal air bearing to the tablet</a:t>
            </a:r>
            <a:endParaRPr/>
          </a:p>
          <a:p>
            <a:pPr indent="0" lvl="0" marL="0" rtl="0" algn="l">
              <a:spcBef>
                <a:spcPts val="1200"/>
              </a:spcBef>
              <a:spcAft>
                <a:spcPts val="0"/>
              </a:spcAft>
              <a:buNone/>
            </a:pPr>
            <a:r>
              <a:rPr lang="en"/>
              <a:t>Issues:</a:t>
            </a:r>
            <a:endParaRPr/>
          </a:p>
          <a:p>
            <a:pPr indent="-298767" lvl="0" marL="457200" rtl="0" algn="l">
              <a:spcBef>
                <a:spcPts val="1200"/>
              </a:spcBef>
              <a:spcAft>
                <a:spcPts val="0"/>
              </a:spcAft>
              <a:buSzPct val="100000"/>
              <a:buChar char="●"/>
            </a:pPr>
            <a:r>
              <a:rPr lang="en"/>
              <a:t>Unable to develop an effective method of sealing/equally distributing the air</a:t>
            </a:r>
            <a:endParaRPr/>
          </a:p>
          <a:p>
            <a:pPr indent="-298767" lvl="0" marL="457200" rtl="0" algn="l">
              <a:spcBef>
                <a:spcPts val="0"/>
              </a:spcBef>
              <a:spcAft>
                <a:spcPts val="0"/>
              </a:spcAft>
              <a:buSzPct val="100000"/>
              <a:buChar char="●"/>
            </a:pPr>
            <a:r>
              <a:rPr lang="en"/>
              <a:t>Would need to include the infrastructure/package a pump</a:t>
            </a:r>
            <a:endParaRPr/>
          </a:p>
          <a:p>
            <a:pPr indent="-298767" lvl="0" marL="457200" rtl="0" algn="l">
              <a:spcBef>
                <a:spcPts val="0"/>
              </a:spcBef>
              <a:spcAft>
                <a:spcPts val="0"/>
              </a:spcAft>
              <a:buSzPct val="100000"/>
              <a:buChar char="●"/>
            </a:pPr>
            <a:r>
              <a:rPr lang="en"/>
              <a:t>Ultimately scrapped the idea</a:t>
            </a:r>
            <a:endParaRPr/>
          </a:p>
        </p:txBody>
      </p:sp>
      <p:pic>
        <p:nvPicPr>
          <p:cNvPr id="415" name="Google Shape;415;p41"/>
          <p:cNvPicPr preferRelativeResize="0"/>
          <p:nvPr/>
        </p:nvPicPr>
        <p:blipFill>
          <a:blip r:embed="rId3">
            <a:alphaModFix/>
          </a:blip>
          <a:stretch>
            <a:fillRect/>
          </a:stretch>
        </p:blipFill>
        <p:spPr>
          <a:xfrm>
            <a:off x="6894725" y="1365250"/>
            <a:ext cx="1979425" cy="1432618"/>
          </a:xfrm>
          <a:prstGeom prst="rect">
            <a:avLst/>
          </a:prstGeom>
          <a:noFill/>
          <a:ln>
            <a:noFill/>
          </a:ln>
        </p:spPr>
      </p:pic>
      <p:pic>
        <p:nvPicPr>
          <p:cNvPr id="416" name="Google Shape;416;p41"/>
          <p:cNvPicPr preferRelativeResize="0"/>
          <p:nvPr/>
        </p:nvPicPr>
        <p:blipFill rotWithShape="1">
          <a:blip r:embed="rId4">
            <a:alphaModFix/>
          </a:blip>
          <a:srcRect b="0" l="8483" r="0" t="0"/>
          <a:stretch/>
        </p:blipFill>
        <p:spPr>
          <a:xfrm>
            <a:off x="6894725" y="3149724"/>
            <a:ext cx="1523909" cy="1760551"/>
          </a:xfrm>
          <a:prstGeom prst="rect">
            <a:avLst/>
          </a:prstGeom>
          <a:noFill/>
          <a:ln>
            <a:noFill/>
          </a:ln>
        </p:spPr>
      </p:pic>
      <p:pic>
        <p:nvPicPr>
          <p:cNvPr id="417" name="Google Shape;417;p41"/>
          <p:cNvPicPr preferRelativeResize="0"/>
          <p:nvPr/>
        </p:nvPicPr>
        <p:blipFill>
          <a:blip r:embed="rId5">
            <a:alphaModFix/>
          </a:blip>
          <a:stretch>
            <a:fillRect/>
          </a:stretch>
        </p:blipFill>
        <p:spPr>
          <a:xfrm>
            <a:off x="4672577" y="1318650"/>
            <a:ext cx="2190375" cy="185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800" y="401100"/>
            <a:ext cx="7768200" cy="9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 Map</a:t>
            </a:r>
            <a:endParaRPr/>
          </a:p>
        </p:txBody>
      </p:sp>
      <p:sp>
        <p:nvSpPr>
          <p:cNvPr id="99" name="Google Shape;99;p15"/>
          <p:cNvSpPr txBox="1"/>
          <p:nvPr/>
        </p:nvSpPr>
        <p:spPr>
          <a:xfrm>
            <a:off x="727800" y="1313100"/>
            <a:ext cx="4939500" cy="36480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3"/>
              </a:rPr>
              <a:t>Review of High-Level Goals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4"/>
              </a:rPr>
              <a:t>Design Overview</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5"/>
              </a:rPr>
              <a:t>CAD</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6"/>
              </a:rPr>
              <a:t>Key Supporting Analysis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7"/>
              </a:rPr>
              <a:t>Demonstrations</a:t>
            </a:r>
            <a:endParaRPr sz="2500">
              <a:solidFill>
                <a:schemeClr val="lt1"/>
              </a:solidFill>
              <a:latin typeface="Lato"/>
              <a:ea typeface="Lato"/>
              <a:cs typeface="Lato"/>
              <a:sym typeface="Lato"/>
            </a:endParaRPr>
          </a:p>
        </p:txBody>
      </p:sp>
      <p:sp>
        <p:nvSpPr>
          <p:cNvPr id="100" name="Google Shape;100;p15"/>
          <p:cNvSpPr/>
          <p:nvPr/>
        </p:nvSpPr>
        <p:spPr>
          <a:xfrm>
            <a:off x="727800" y="1313100"/>
            <a:ext cx="4649400" cy="544200"/>
          </a:xfrm>
          <a:prstGeom prst="rect">
            <a:avLst/>
          </a:prstGeom>
          <a:noFill/>
          <a:ln cap="flat" cmpd="sng" w="28575">
            <a:solidFill>
              <a:srgbClr val="1C36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729450" y="1318650"/>
            <a:ext cx="4527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Alpha</a:t>
            </a:r>
            <a:r>
              <a:rPr lang="en"/>
              <a:t> Design</a:t>
            </a:r>
            <a:endParaRPr/>
          </a:p>
        </p:txBody>
      </p:sp>
      <p:sp>
        <p:nvSpPr>
          <p:cNvPr id="423" name="Google Shape;423;p42"/>
          <p:cNvSpPr txBox="1"/>
          <p:nvPr>
            <p:ph idx="1" type="body"/>
          </p:nvPr>
        </p:nvSpPr>
        <p:spPr>
          <a:xfrm>
            <a:off x="729450" y="2078875"/>
            <a:ext cx="3899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Alpha design used two different magnets:</a:t>
            </a:r>
            <a:endParaRPr/>
          </a:p>
          <a:p>
            <a:pPr indent="-311150" lvl="0" marL="457200" rtl="0" algn="l">
              <a:spcBef>
                <a:spcPts val="1200"/>
              </a:spcBef>
              <a:spcAft>
                <a:spcPts val="0"/>
              </a:spcAft>
              <a:buSzPts val="1300"/>
              <a:buChar char="-"/>
            </a:pPr>
            <a:r>
              <a:rPr lang="en"/>
              <a:t>Top magnet - ½ inch diameter neodymium magnet from McMaster - pulls 18lbs</a:t>
            </a:r>
            <a:endParaRPr/>
          </a:p>
          <a:p>
            <a:pPr indent="-311150" lvl="0" marL="457200" rtl="0" algn="l">
              <a:spcBef>
                <a:spcPts val="0"/>
              </a:spcBef>
              <a:spcAft>
                <a:spcPts val="0"/>
              </a:spcAft>
              <a:buSzPts val="1300"/>
              <a:buChar char="-"/>
            </a:pPr>
            <a:r>
              <a:rPr lang="en"/>
              <a:t>Bottom magnet - 1 inch, ⅛ inch polymagnet</a:t>
            </a:r>
            <a:endParaRPr/>
          </a:p>
          <a:p>
            <a:pPr indent="-311150" lvl="0" marL="457200" rtl="0" algn="l">
              <a:spcBef>
                <a:spcPts val="0"/>
              </a:spcBef>
              <a:spcAft>
                <a:spcPts val="0"/>
              </a:spcAft>
              <a:buSzPts val="1300"/>
              <a:buChar char="-"/>
            </a:pPr>
            <a:r>
              <a:rPr lang="en"/>
              <a:t>Together they give ~8N of shear strength with ~3N of friction</a:t>
            </a:r>
            <a:endParaRPr/>
          </a:p>
          <a:p>
            <a:pPr indent="-311150" lvl="0" marL="457200" rtl="0" algn="l">
              <a:spcBef>
                <a:spcPts val="0"/>
              </a:spcBef>
              <a:spcAft>
                <a:spcPts val="0"/>
              </a:spcAft>
              <a:buSzPts val="1300"/>
              <a:buChar char="-"/>
            </a:pPr>
            <a:r>
              <a:rPr lang="en"/>
              <a:t>Requirements: &gt;6N of shear strength</a:t>
            </a:r>
            <a:endParaRPr/>
          </a:p>
          <a:p>
            <a:pPr indent="0" lvl="0" marL="0" rtl="0" algn="l">
              <a:spcBef>
                <a:spcPts val="1200"/>
              </a:spcBef>
              <a:spcAft>
                <a:spcPts val="1200"/>
              </a:spcAft>
              <a:buNone/>
            </a:pPr>
            <a:r>
              <a:t/>
            </a:r>
            <a:endParaRPr/>
          </a:p>
        </p:txBody>
      </p:sp>
      <p:pic>
        <p:nvPicPr>
          <p:cNvPr id="424" name="Google Shape;424;p42"/>
          <p:cNvPicPr preferRelativeResize="0"/>
          <p:nvPr/>
        </p:nvPicPr>
        <p:blipFill>
          <a:blip r:embed="rId3">
            <a:alphaModFix/>
          </a:blip>
          <a:stretch>
            <a:fillRect/>
          </a:stretch>
        </p:blipFill>
        <p:spPr>
          <a:xfrm>
            <a:off x="4861879" y="2106381"/>
            <a:ext cx="598786" cy="768416"/>
          </a:xfrm>
          <a:prstGeom prst="rect">
            <a:avLst/>
          </a:prstGeom>
          <a:noFill/>
          <a:ln>
            <a:noFill/>
          </a:ln>
        </p:spPr>
      </p:pic>
      <p:pic>
        <p:nvPicPr>
          <p:cNvPr id="425" name="Google Shape;425;p42"/>
          <p:cNvPicPr preferRelativeResize="0"/>
          <p:nvPr/>
        </p:nvPicPr>
        <p:blipFill>
          <a:blip r:embed="rId4">
            <a:alphaModFix/>
          </a:blip>
          <a:stretch>
            <a:fillRect/>
          </a:stretch>
        </p:blipFill>
        <p:spPr>
          <a:xfrm>
            <a:off x="6092839" y="1960549"/>
            <a:ext cx="1210220" cy="966814"/>
          </a:xfrm>
          <a:prstGeom prst="rect">
            <a:avLst/>
          </a:prstGeom>
          <a:noFill/>
          <a:ln>
            <a:noFill/>
          </a:ln>
        </p:spPr>
      </p:pic>
      <p:pic>
        <p:nvPicPr>
          <p:cNvPr id="426" name="Google Shape;426;p42"/>
          <p:cNvPicPr preferRelativeResize="0"/>
          <p:nvPr/>
        </p:nvPicPr>
        <p:blipFill>
          <a:blip r:embed="rId5">
            <a:alphaModFix/>
          </a:blip>
          <a:stretch>
            <a:fillRect/>
          </a:stretch>
        </p:blipFill>
        <p:spPr>
          <a:xfrm>
            <a:off x="4629150" y="2998133"/>
            <a:ext cx="907102" cy="1303066"/>
          </a:xfrm>
          <a:prstGeom prst="rect">
            <a:avLst/>
          </a:prstGeom>
          <a:noFill/>
          <a:ln>
            <a:noFill/>
          </a:ln>
        </p:spPr>
      </p:pic>
      <p:pic>
        <p:nvPicPr>
          <p:cNvPr id="427" name="Google Shape;427;p42"/>
          <p:cNvPicPr preferRelativeResize="0"/>
          <p:nvPr/>
        </p:nvPicPr>
        <p:blipFill>
          <a:blip r:embed="rId6">
            <a:alphaModFix/>
          </a:blip>
          <a:stretch>
            <a:fillRect/>
          </a:stretch>
        </p:blipFill>
        <p:spPr>
          <a:xfrm>
            <a:off x="5743592" y="3181672"/>
            <a:ext cx="1908733" cy="1090133"/>
          </a:xfrm>
          <a:prstGeom prst="rect">
            <a:avLst/>
          </a:prstGeom>
          <a:noFill/>
          <a:ln>
            <a:noFill/>
          </a:ln>
        </p:spPr>
      </p:pic>
      <p:pic>
        <p:nvPicPr>
          <p:cNvPr id="428" name="Google Shape;428;p42"/>
          <p:cNvPicPr preferRelativeResize="0"/>
          <p:nvPr/>
        </p:nvPicPr>
        <p:blipFill>
          <a:blip r:embed="rId7">
            <a:alphaModFix/>
          </a:blip>
          <a:stretch>
            <a:fillRect/>
          </a:stretch>
        </p:blipFill>
        <p:spPr>
          <a:xfrm>
            <a:off x="7684340" y="3222483"/>
            <a:ext cx="1402664" cy="1592466"/>
          </a:xfrm>
          <a:prstGeom prst="rect">
            <a:avLst/>
          </a:prstGeom>
          <a:noFill/>
          <a:ln>
            <a:noFill/>
          </a:ln>
        </p:spPr>
      </p:pic>
      <p:pic>
        <p:nvPicPr>
          <p:cNvPr id="429" name="Google Shape;429;p42"/>
          <p:cNvPicPr preferRelativeResize="0"/>
          <p:nvPr/>
        </p:nvPicPr>
        <p:blipFill>
          <a:blip r:embed="rId8">
            <a:alphaModFix/>
          </a:blip>
          <a:stretch>
            <a:fillRect/>
          </a:stretch>
        </p:blipFill>
        <p:spPr>
          <a:xfrm>
            <a:off x="7627351" y="1701450"/>
            <a:ext cx="1516637" cy="15210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729450" y="131865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Alpha</a:t>
            </a:r>
            <a:r>
              <a:rPr lang="en"/>
              <a:t> Design</a:t>
            </a:r>
            <a:endParaRPr/>
          </a:p>
        </p:txBody>
      </p:sp>
      <p:pic>
        <p:nvPicPr>
          <p:cNvPr id="435" name="Google Shape;435;p43"/>
          <p:cNvPicPr preferRelativeResize="0"/>
          <p:nvPr/>
        </p:nvPicPr>
        <p:blipFill>
          <a:blip r:embed="rId3">
            <a:alphaModFix/>
          </a:blip>
          <a:stretch>
            <a:fillRect/>
          </a:stretch>
        </p:blipFill>
        <p:spPr>
          <a:xfrm>
            <a:off x="5889158" y="1879926"/>
            <a:ext cx="2186093" cy="2786894"/>
          </a:xfrm>
          <a:prstGeom prst="rect">
            <a:avLst/>
          </a:prstGeom>
          <a:noFill/>
          <a:ln>
            <a:noFill/>
          </a:ln>
        </p:spPr>
      </p:pic>
      <p:pic>
        <p:nvPicPr>
          <p:cNvPr id="436" name="Google Shape;436;p43"/>
          <p:cNvPicPr preferRelativeResize="0"/>
          <p:nvPr/>
        </p:nvPicPr>
        <p:blipFill rotWithShape="1">
          <a:blip r:embed="rId4">
            <a:alphaModFix/>
          </a:blip>
          <a:srcRect b="16031" l="8555" r="14086" t="29140"/>
          <a:stretch/>
        </p:blipFill>
        <p:spPr>
          <a:xfrm>
            <a:off x="4021390" y="1879927"/>
            <a:ext cx="1770442" cy="1599650"/>
          </a:xfrm>
          <a:prstGeom prst="rect">
            <a:avLst/>
          </a:prstGeom>
          <a:noFill/>
          <a:ln>
            <a:noFill/>
          </a:ln>
        </p:spPr>
      </p:pic>
      <p:pic>
        <p:nvPicPr>
          <p:cNvPr id="437" name="Google Shape;437;p43"/>
          <p:cNvPicPr preferRelativeResize="0"/>
          <p:nvPr/>
        </p:nvPicPr>
        <p:blipFill rotWithShape="1">
          <a:blip r:embed="rId5">
            <a:alphaModFix/>
          </a:blip>
          <a:srcRect b="29309" l="13730" r="19908" t="39169"/>
          <a:stretch/>
        </p:blipFill>
        <p:spPr>
          <a:xfrm>
            <a:off x="4021390" y="3594734"/>
            <a:ext cx="1770442" cy="1072092"/>
          </a:xfrm>
          <a:prstGeom prst="rect">
            <a:avLst/>
          </a:prstGeom>
          <a:noFill/>
          <a:ln>
            <a:noFill/>
          </a:ln>
        </p:spPr>
      </p:pic>
      <p:pic>
        <p:nvPicPr>
          <p:cNvPr id="438" name="Google Shape;438;p43"/>
          <p:cNvPicPr preferRelativeResize="0"/>
          <p:nvPr/>
        </p:nvPicPr>
        <p:blipFill rotWithShape="1">
          <a:blip r:embed="rId6">
            <a:alphaModFix/>
          </a:blip>
          <a:srcRect b="19309" l="0" r="3381" t="45169"/>
          <a:stretch/>
        </p:blipFill>
        <p:spPr>
          <a:xfrm>
            <a:off x="1636732" y="3594734"/>
            <a:ext cx="2287352" cy="1072087"/>
          </a:xfrm>
          <a:prstGeom prst="rect">
            <a:avLst/>
          </a:prstGeom>
          <a:noFill/>
          <a:ln>
            <a:noFill/>
          </a:ln>
        </p:spPr>
      </p:pic>
      <p:pic>
        <p:nvPicPr>
          <p:cNvPr id="439" name="Google Shape;439;p43"/>
          <p:cNvPicPr preferRelativeResize="0"/>
          <p:nvPr/>
        </p:nvPicPr>
        <p:blipFill rotWithShape="1">
          <a:blip r:embed="rId7">
            <a:alphaModFix/>
          </a:blip>
          <a:srcRect b="33400" l="13966" r="22465" t="31850"/>
          <a:stretch/>
        </p:blipFill>
        <p:spPr>
          <a:xfrm>
            <a:off x="1628651" y="1879926"/>
            <a:ext cx="2295434" cy="1599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729450" y="131865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Beta Design: top magnet</a:t>
            </a:r>
            <a:endParaRPr/>
          </a:p>
        </p:txBody>
      </p:sp>
      <p:sp>
        <p:nvSpPr>
          <p:cNvPr id="445" name="Google Shape;445;p44"/>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the final top magnet we are </a:t>
            </a:r>
            <a:r>
              <a:rPr lang="en"/>
              <a:t>using </a:t>
            </a:r>
            <a:r>
              <a:rPr lang="en"/>
              <a:t>a 0.75” polymagnet with a ring like user interface. </a:t>
            </a:r>
            <a:endParaRPr/>
          </a:p>
          <a:p>
            <a:pPr indent="-311150" lvl="0" marL="457200" rtl="0" algn="l">
              <a:spcBef>
                <a:spcPts val="1200"/>
              </a:spcBef>
              <a:spcAft>
                <a:spcPts val="0"/>
              </a:spcAft>
              <a:buSzPts val="1300"/>
              <a:buChar char="●"/>
            </a:pPr>
            <a:r>
              <a:rPr lang="en"/>
              <a:t>The magnet of the left has no opening </a:t>
            </a:r>
            <a:endParaRPr/>
          </a:p>
          <a:p>
            <a:pPr indent="-311150" lvl="0" marL="457200" rtl="0" algn="l">
              <a:spcBef>
                <a:spcPts val="0"/>
              </a:spcBef>
              <a:spcAft>
                <a:spcPts val="0"/>
              </a:spcAft>
              <a:buSzPts val="1300"/>
              <a:buChar char="●"/>
            </a:pPr>
            <a:r>
              <a:rPr lang="en"/>
              <a:t>The magnet on the right has an opening to enable grounding through the user - this allows for determining the positioning of the user on the screen</a:t>
            </a:r>
            <a:endParaRPr/>
          </a:p>
        </p:txBody>
      </p:sp>
      <p:pic>
        <p:nvPicPr>
          <p:cNvPr id="446" name="Google Shape;446;p44"/>
          <p:cNvPicPr preferRelativeResize="0"/>
          <p:nvPr/>
        </p:nvPicPr>
        <p:blipFill>
          <a:blip r:embed="rId3">
            <a:alphaModFix/>
          </a:blip>
          <a:stretch>
            <a:fillRect/>
          </a:stretch>
        </p:blipFill>
        <p:spPr>
          <a:xfrm>
            <a:off x="6406100" y="1367451"/>
            <a:ext cx="2762025" cy="2428525"/>
          </a:xfrm>
          <a:prstGeom prst="rect">
            <a:avLst/>
          </a:prstGeom>
          <a:noFill/>
          <a:ln>
            <a:noFill/>
          </a:ln>
        </p:spPr>
      </p:pic>
      <p:pic>
        <p:nvPicPr>
          <p:cNvPr id="447" name="Google Shape;447;p44"/>
          <p:cNvPicPr preferRelativeResize="0"/>
          <p:nvPr/>
        </p:nvPicPr>
        <p:blipFill>
          <a:blip r:embed="rId4">
            <a:alphaModFix/>
          </a:blip>
          <a:stretch>
            <a:fillRect/>
          </a:stretch>
        </p:blipFill>
        <p:spPr>
          <a:xfrm rot="10800000">
            <a:off x="4708403" y="3872175"/>
            <a:ext cx="2157618" cy="757675"/>
          </a:xfrm>
          <a:prstGeom prst="rect">
            <a:avLst/>
          </a:prstGeom>
          <a:noFill/>
          <a:ln>
            <a:noFill/>
          </a:ln>
        </p:spPr>
      </p:pic>
      <p:pic>
        <p:nvPicPr>
          <p:cNvPr id="448" name="Google Shape;448;p44"/>
          <p:cNvPicPr preferRelativeResize="0"/>
          <p:nvPr/>
        </p:nvPicPr>
        <p:blipFill rotWithShape="1">
          <a:blip r:embed="rId5">
            <a:alphaModFix/>
          </a:blip>
          <a:srcRect b="0" l="13703" r="0" t="0"/>
          <a:stretch/>
        </p:blipFill>
        <p:spPr>
          <a:xfrm>
            <a:off x="4624400" y="1118825"/>
            <a:ext cx="2017425" cy="2610126"/>
          </a:xfrm>
          <a:prstGeom prst="rect">
            <a:avLst/>
          </a:prstGeom>
          <a:noFill/>
          <a:ln>
            <a:noFill/>
          </a:ln>
        </p:spPr>
      </p:pic>
      <p:pic>
        <p:nvPicPr>
          <p:cNvPr id="449" name="Google Shape;449;p44"/>
          <p:cNvPicPr preferRelativeResize="0"/>
          <p:nvPr/>
        </p:nvPicPr>
        <p:blipFill>
          <a:blip r:embed="rId6">
            <a:alphaModFix/>
          </a:blip>
          <a:stretch>
            <a:fillRect/>
          </a:stretch>
        </p:blipFill>
        <p:spPr>
          <a:xfrm rot="10800000">
            <a:off x="6866020" y="3995752"/>
            <a:ext cx="2017432" cy="5799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6961575" y="2944250"/>
            <a:ext cx="1317090" cy="1884475"/>
          </a:xfrm>
          <a:prstGeom prst="rect">
            <a:avLst/>
          </a:prstGeom>
          <a:noFill/>
          <a:ln>
            <a:noFill/>
          </a:ln>
        </p:spPr>
      </p:pic>
      <p:pic>
        <p:nvPicPr>
          <p:cNvPr id="455" name="Google Shape;455;p45"/>
          <p:cNvPicPr preferRelativeResize="0"/>
          <p:nvPr/>
        </p:nvPicPr>
        <p:blipFill>
          <a:blip r:embed="rId4">
            <a:alphaModFix/>
          </a:blip>
          <a:stretch>
            <a:fillRect/>
          </a:stretch>
        </p:blipFill>
        <p:spPr>
          <a:xfrm>
            <a:off x="5922178" y="506561"/>
            <a:ext cx="2938688" cy="2560612"/>
          </a:xfrm>
          <a:prstGeom prst="rect">
            <a:avLst/>
          </a:prstGeom>
          <a:noFill/>
          <a:ln>
            <a:noFill/>
          </a:ln>
        </p:spPr>
      </p:pic>
      <p:pic>
        <p:nvPicPr>
          <p:cNvPr id="456" name="Google Shape;456;p45"/>
          <p:cNvPicPr preferRelativeResize="0"/>
          <p:nvPr/>
        </p:nvPicPr>
        <p:blipFill rotWithShape="1">
          <a:blip r:embed="rId5">
            <a:alphaModFix/>
          </a:blip>
          <a:srcRect b="0" l="0" r="11063" t="0"/>
          <a:stretch/>
        </p:blipFill>
        <p:spPr>
          <a:xfrm>
            <a:off x="4018924" y="565950"/>
            <a:ext cx="2282350" cy="2440825"/>
          </a:xfrm>
          <a:prstGeom prst="rect">
            <a:avLst/>
          </a:prstGeom>
          <a:noFill/>
          <a:ln>
            <a:noFill/>
          </a:ln>
        </p:spPr>
      </p:pic>
      <p:pic>
        <p:nvPicPr>
          <p:cNvPr id="457" name="Google Shape;457;p45"/>
          <p:cNvPicPr preferRelativeResize="0"/>
          <p:nvPr/>
        </p:nvPicPr>
        <p:blipFill>
          <a:blip r:embed="rId6">
            <a:alphaModFix/>
          </a:blip>
          <a:stretch>
            <a:fillRect/>
          </a:stretch>
        </p:blipFill>
        <p:spPr>
          <a:xfrm>
            <a:off x="4696155" y="3067177"/>
            <a:ext cx="1721574" cy="1761551"/>
          </a:xfrm>
          <a:prstGeom prst="rect">
            <a:avLst/>
          </a:prstGeom>
          <a:noFill/>
          <a:ln>
            <a:noFill/>
          </a:ln>
        </p:spPr>
      </p:pic>
      <p:sp>
        <p:nvSpPr>
          <p:cNvPr id="458" name="Google Shape;458;p45"/>
          <p:cNvSpPr txBox="1"/>
          <p:nvPr>
            <p:ph type="title"/>
          </p:nvPr>
        </p:nvSpPr>
        <p:spPr>
          <a:xfrm>
            <a:off x="729450" y="1318650"/>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Beta Design: bottom magnet</a:t>
            </a:r>
            <a:endParaRPr/>
          </a:p>
        </p:txBody>
      </p:sp>
      <p:sp>
        <p:nvSpPr>
          <p:cNvPr id="459" name="Google Shape;459;p45"/>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the final bottom magnet we are using a 1”x0.125”  a 0.625”x0.125”  polymagnet with 3D printed holder. </a:t>
            </a:r>
            <a:endParaRPr/>
          </a:p>
          <a:p>
            <a:pPr indent="-311150" lvl="0" marL="457200" rtl="0" algn="l">
              <a:spcBef>
                <a:spcPts val="1200"/>
              </a:spcBef>
              <a:spcAft>
                <a:spcPts val="0"/>
              </a:spcAft>
              <a:buSzPts val="1300"/>
              <a:buChar char="●"/>
            </a:pPr>
            <a:r>
              <a:rPr lang="en"/>
              <a:t>The weaker 0.625” magnet is to be used underneath the user directed top magnet</a:t>
            </a:r>
            <a:endParaRPr/>
          </a:p>
          <a:p>
            <a:pPr indent="-311150" lvl="0" marL="457200" rtl="0" algn="l">
              <a:spcBef>
                <a:spcPts val="0"/>
              </a:spcBef>
              <a:spcAft>
                <a:spcPts val="0"/>
              </a:spcAft>
              <a:buSzPts val="1300"/>
              <a:buChar char="●"/>
            </a:pPr>
            <a:r>
              <a:rPr lang="en"/>
              <a:t>The stronger 1” magnet is to be used underneath the </a:t>
            </a:r>
            <a:r>
              <a:rPr lang="en"/>
              <a:t>robot</a:t>
            </a:r>
            <a:r>
              <a:rPr lang="en"/>
              <a:t> controlled top magnet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Overview: </a:t>
            </a:r>
            <a:r>
              <a:rPr lang="en"/>
              <a:t>Electronics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 Diagram</a:t>
            </a:r>
            <a:endParaRPr/>
          </a:p>
        </p:txBody>
      </p:sp>
      <p:cxnSp>
        <p:nvCxnSpPr>
          <p:cNvPr id="470" name="Google Shape;470;p47"/>
          <p:cNvCxnSpPr/>
          <p:nvPr/>
        </p:nvCxnSpPr>
        <p:spPr>
          <a:xfrm>
            <a:off x="3417800" y="3643200"/>
            <a:ext cx="0" cy="176700"/>
          </a:xfrm>
          <a:prstGeom prst="straightConnector1">
            <a:avLst/>
          </a:prstGeom>
          <a:noFill/>
          <a:ln cap="flat" cmpd="sng" w="9525">
            <a:solidFill>
              <a:srgbClr val="424242"/>
            </a:solidFill>
            <a:prstDash val="solid"/>
            <a:round/>
            <a:headEnd len="med" w="med" type="none"/>
            <a:tailEnd len="med" w="med" type="none"/>
          </a:ln>
        </p:spPr>
      </p:cxnSp>
      <p:cxnSp>
        <p:nvCxnSpPr>
          <p:cNvPr id="471" name="Google Shape;471;p47"/>
          <p:cNvCxnSpPr/>
          <p:nvPr/>
        </p:nvCxnSpPr>
        <p:spPr>
          <a:xfrm>
            <a:off x="1440850" y="2095875"/>
            <a:ext cx="0" cy="913200"/>
          </a:xfrm>
          <a:prstGeom prst="straightConnector1">
            <a:avLst/>
          </a:prstGeom>
          <a:noFill/>
          <a:ln cap="flat" cmpd="sng" w="9525">
            <a:solidFill>
              <a:srgbClr val="424242"/>
            </a:solidFill>
            <a:prstDash val="solid"/>
            <a:round/>
            <a:headEnd len="med" w="med" type="none"/>
            <a:tailEnd len="med" w="med" type="none"/>
          </a:ln>
        </p:spPr>
      </p:cxnSp>
      <p:cxnSp>
        <p:nvCxnSpPr>
          <p:cNvPr id="472" name="Google Shape;472;p47"/>
          <p:cNvCxnSpPr/>
          <p:nvPr/>
        </p:nvCxnSpPr>
        <p:spPr>
          <a:xfrm rot="10800000">
            <a:off x="3317275" y="2095800"/>
            <a:ext cx="8400" cy="351900"/>
          </a:xfrm>
          <a:prstGeom prst="straightConnector1">
            <a:avLst/>
          </a:prstGeom>
          <a:noFill/>
          <a:ln cap="flat" cmpd="sng" w="9525">
            <a:solidFill>
              <a:srgbClr val="424242"/>
            </a:solidFill>
            <a:prstDash val="solid"/>
            <a:round/>
            <a:headEnd len="med" w="med" type="none"/>
            <a:tailEnd len="med" w="med" type="none"/>
          </a:ln>
        </p:spPr>
      </p:cxnSp>
      <p:cxnSp>
        <p:nvCxnSpPr>
          <p:cNvPr id="473" name="Google Shape;473;p47"/>
          <p:cNvCxnSpPr/>
          <p:nvPr/>
        </p:nvCxnSpPr>
        <p:spPr>
          <a:xfrm>
            <a:off x="4372825" y="4020975"/>
            <a:ext cx="0" cy="603000"/>
          </a:xfrm>
          <a:prstGeom prst="straightConnector1">
            <a:avLst/>
          </a:prstGeom>
          <a:noFill/>
          <a:ln cap="flat" cmpd="sng" w="9525">
            <a:solidFill>
              <a:srgbClr val="424242"/>
            </a:solidFill>
            <a:prstDash val="solid"/>
            <a:round/>
            <a:headEnd len="med" w="med" type="none"/>
            <a:tailEnd len="med" w="med" type="none"/>
          </a:ln>
        </p:spPr>
      </p:cxnSp>
      <p:grpSp>
        <p:nvGrpSpPr>
          <p:cNvPr id="474" name="Google Shape;474;p47"/>
          <p:cNvGrpSpPr/>
          <p:nvPr/>
        </p:nvGrpSpPr>
        <p:grpSpPr>
          <a:xfrm>
            <a:off x="921475" y="4532000"/>
            <a:ext cx="2259900" cy="460800"/>
            <a:chOff x="921475" y="4532000"/>
            <a:chExt cx="2259900" cy="460800"/>
          </a:xfrm>
        </p:grpSpPr>
        <p:sp>
          <p:nvSpPr>
            <p:cNvPr id="475" name="Google Shape;475;p47"/>
            <p:cNvSpPr/>
            <p:nvPr/>
          </p:nvSpPr>
          <p:spPr>
            <a:xfrm>
              <a:off x="921475" y="4532000"/>
              <a:ext cx="2259900" cy="460800"/>
            </a:xfrm>
            <a:prstGeom prst="rect">
              <a:avLst/>
            </a:prstGeom>
            <a:solidFill>
              <a:schemeClr val="accent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txBox="1"/>
            <p:nvPr/>
          </p:nvSpPr>
          <p:spPr>
            <a:xfrm>
              <a:off x="1315200" y="4581450"/>
              <a:ext cx="14325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Power Supply</a:t>
              </a:r>
              <a:endParaRPr>
                <a:latin typeface="Roboto"/>
                <a:ea typeface="Roboto"/>
                <a:cs typeface="Roboto"/>
                <a:sym typeface="Roboto"/>
              </a:endParaRPr>
            </a:p>
          </p:txBody>
        </p:sp>
      </p:grpSp>
      <p:grpSp>
        <p:nvGrpSpPr>
          <p:cNvPr id="477" name="Google Shape;477;p47"/>
          <p:cNvGrpSpPr/>
          <p:nvPr/>
        </p:nvGrpSpPr>
        <p:grpSpPr>
          <a:xfrm>
            <a:off x="515350" y="2860925"/>
            <a:ext cx="2285100" cy="846000"/>
            <a:chOff x="515350" y="2860925"/>
            <a:chExt cx="2285100" cy="846000"/>
          </a:xfrm>
        </p:grpSpPr>
        <p:sp>
          <p:nvSpPr>
            <p:cNvPr id="478" name="Google Shape;478;p47"/>
            <p:cNvSpPr/>
            <p:nvPr/>
          </p:nvSpPr>
          <p:spPr>
            <a:xfrm>
              <a:off x="515350" y="2860925"/>
              <a:ext cx="2285100" cy="84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txBox="1"/>
            <p:nvPr/>
          </p:nvSpPr>
          <p:spPr>
            <a:xfrm>
              <a:off x="1305200" y="3082250"/>
              <a:ext cx="8376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Odrive</a:t>
              </a:r>
              <a:endParaRPr>
                <a:latin typeface="Roboto"/>
                <a:ea typeface="Roboto"/>
                <a:cs typeface="Roboto"/>
                <a:sym typeface="Roboto"/>
              </a:endParaRPr>
            </a:p>
          </p:txBody>
        </p:sp>
      </p:grpSp>
      <p:cxnSp>
        <p:nvCxnSpPr>
          <p:cNvPr id="480" name="Google Shape;480;p47"/>
          <p:cNvCxnSpPr>
            <a:stCxn id="478" idx="1"/>
            <a:endCxn id="475" idx="1"/>
          </p:cNvCxnSpPr>
          <p:nvPr/>
        </p:nvCxnSpPr>
        <p:spPr>
          <a:xfrm>
            <a:off x="515350" y="3283925"/>
            <a:ext cx="406200" cy="1478400"/>
          </a:xfrm>
          <a:prstGeom prst="bentConnector3">
            <a:avLst>
              <a:gd fmla="val -58623" name="adj1"/>
            </a:avLst>
          </a:prstGeom>
          <a:noFill/>
          <a:ln cap="flat" cmpd="sng" w="9525">
            <a:solidFill>
              <a:srgbClr val="424242"/>
            </a:solidFill>
            <a:prstDash val="solid"/>
            <a:round/>
            <a:headEnd len="med" w="med" type="none"/>
            <a:tailEnd len="med" w="med" type="none"/>
          </a:ln>
        </p:spPr>
      </p:cxnSp>
      <p:cxnSp>
        <p:nvCxnSpPr>
          <p:cNvPr id="481" name="Google Shape;481;p47"/>
          <p:cNvCxnSpPr/>
          <p:nvPr/>
        </p:nvCxnSpPr>
        <p:spPr>
          <a:xfrm rot="10800000">
            <a:off x="417250" y="3497550"/>
            <a:ext cx="108900" cy="0"/>
          </a:xfrm>
          <a:prstGeom prst="straightConnector1">
            <a:avLst/>
          </a:prstGeom>
          <a:noFill/>
          <a:ln cap="flat" cmpd="sng" w="9525">
            <a:solidFill>
              <a:srgbClr val="424242"/>
            </a:solidFill>
            <a:prstDash val="solid"/>
            <a:round/>
            <a:headEnd len="med" w="med" type="none"/>
            <a:tailEnd len="med" w="med" type="none"/>
          </a:ln>
        </p:spPr>
      </p:cxnSp>
      <p:cxnSp>
        <p:nvCxnSpPr>
          <p:cNvPr id="482" name="Google Shape;482;p47"/>
          <p:cNvCxnSpPr/>
          <p:nvPr/>
        </p:nvCxnSpPr>
        <p:spPr>
          <a:xfrm>
            <a:off x="425625" y="3482450"/>
            <a:ext cx="0" cy="1175100"/>
          </a:xfrm>
          <a:prstGeom prst="straightConnector1">
            <a:avLst/>
          </a:prstGeom>
          <a:noFill/>
          <a:ln cap="flat" cmpd="sng" w="9525">
            <a:solidFill>
              <a:srgbClr val="424242"/>
            </a:solidFill>
            <a:prstDash val="solid"/>
            <a:round/>
            <a:headEnd len="med" w="med" type="none"/>
            <a:tailEnd len="med" w="med" type="none"/>
          </a:ln>
        </p:spPr>
      </p:cxnSp>
      <p:cxnSp>
        <p:nvCxnSpPr>
          <p:cNvPr id="483" name="Google Shape;483;p47"/>
          <p:cNvCxnSpPr/>
          <p:nvPr/>
        </p:nvCxnSpPr>
        <p:spPr>
          <a:xfrm>
            <a:off x="435600" y="4643300"/>
            <a:ext cx="477600" cy="0"/>
          </a:xfrm>
          <a:prstGeom prst="straightConnector1">
            <a:avLst/>
          </a:prstGeom>
          <a:noFill/>
          <a:ln cap="flat" cmpd="sng" w="9525">
            <a:solidFill>
              <a:srgbClr val="424242"/>
            </a:solidFill>
            <a:prstDash val="solid"/>
            <a:round/>
            <a:headEnd len="med" w="med" type="none"/>
            <a:tailEnd len="med" w="med" type="none"/>
          </a:ln>
        </p:spPr>
      </p:cxnSp>
      <p:grpSp>
        <p:nvGrpSpPr>
          <p:cNvPr id="484" name="Google Shape;484;p47"/>
          <p:cNvGrpSpPr/>
          <p:nvPr/>
        </p:nvGrpSpPr>
        <p:grpSpPr>
          <a:xfrm>
            <a:off x="3199025" y="1927025"/>
            <a:ext cx="955925" cy="1834425"/>
            <a:chOff x="4799225" y="2689025"/>
            <a:chExt cx="955925" cy="1834425"/>
          </a:xfrm>
        </p:grpSpPr>
        <p:sp>
          <p:nvSpPr>
            <p:cNvPr id="485" name="Google Shape;485;p47"/>
            <p:cNvSpPr/>
            <p:nvPr/>
          </p:nvSpPr>
          <p:spPr>
            <a:xfrm>
              <a:off x="4833550" y="3049250"/>
              <a:ext cx="921600" cy="846000"/>
            </a:xfrm>
            <a:prstGeom prst="rect">
              <a:avLst/>
            </a:prstGeom>
            <a:solidFill>
              <a:srgbClr val="CC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5239900" y="3895250"/>
              <a:ext cx="108900" cy="6282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txBox="1"/>
            <p:nvPr/>
          </p:nvSpPr>
          <p:spPr>
            <a:xfrm>
              <a:off x="4799225" y="3167525"/>
              <a:ext cx="92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Motor</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Gearbox</a:t>
              </a:r>
              <a:endParaRPr>
                <a:latin typeface="Roboto"/>
                <a:ea typeface="Roboto"/>
                <a:cs typeface="Roboto"/>
                <a:sym typeface="Roboto"/>
              </a:endParaRPr>
            </a:p>
          </p:txBody>
        </p:sp>
        <p:sp>
          <p:nvSpPr>
            <p:cNvPr id="488" name="Google Shape;488;p47"/>
            <p:cNvSpPr/>
            <p:nvPr/>
          </p:nvSpPr>
          <p:spPr>
            <a:xfrm>
              <a:off x="4833500" y="4155000"/>
              <a:ext cx="921600" cy="293100"/>
            </a:xfrm>
            <a:prstGeom prst="rect">
              <a:avLst/>
            </a:prstGeom>
            <a:solidFill>
              <a:srgbClr val="CC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txBox="1"/>
            <p:nvPr/>
          </p:nvSpPr>
          <p:spPr>
            <a:xfrm>
              <a:off x="4892675" y="4120875"/>
              <a:ext cx="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Encoder</a:t>
              </a:r>
              <a:endParaRPr>
                <a:latin typeface="Roboto"/>
                <a:ea typeface="Roboto"/>
                <a:cs typeface="Roboto"/>
                <a:sym typeface="Roboto"/>
              </a:endParaRPr>
            </a:p>
          </p:txBody>
        </p:sp>
        <p:sp>
          <p:nvSpPr>
            <p:cNvPr id="490" name="Google Shape;490;p47"/>
            <p:cNvSpPr txBox="1"/>
            <p:nvPr/>
          </p:nvSpPr>
          <p:spPr>
            <a:xfrm>
              <a:off x="4968400" y="2689025"/>
              <a:ext cx="7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Axis0</a:t>
              </a:r>
              <a:endParaRPr>
                <a:latin typeface="Roboto"/>
                <a:ea typeface="Roboto"/>
                <a:cs typeface="Roboto"/>
                <a:sym typeface="Roboto"/>
              </a:endParaRPr>
            </a:p>
          </p:txBody>
        </p:sp>
      </p:grpSp>
      <p:grpSp>
        <p:nvGrpSpPr>
          <p:cNvPr id="491" name="Google Shape;491;p47"/>
          <p:cNvGrpSpPr/>
          <p:nvPr/>
        </p:nvGrpSpPr>
        <p:grpSpPr>
          <a:xfrm>
            <a:off x="4342025" y="1927025"/>
            <a:ext cx="955925" cy="1834425"/>
            <a:chOff x="4799225" y="2689025"/>
            <a:chExt cx="955925" cy="1834425"/>
          </a:xfrm>
        </p:grpSpPr>
        <p:sp>
          <p:nvSpPr>
            <p:cNvPr id="492" name="Google Shape;492;p47"/>
            <p:cNvSpPr/>
            <p:nvPr/>
          </p:nvSpPr>
          <p:spPr>
            <a:xfrm>
              <a:off x="4833550" y="3049250"/>
              <a:ext cx="921600" cy="846000"/>
            </a:xfrm>
            <a:prstGeom prst="rect">
              <a:avLst/>
            </a:prstGeom>
            <a:solidFill>
              <a:srgbClr val="CC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5239900" y="3895250"/>
              <a:ext cx="108900" cy="6282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txBox="1"/>
            <p:nvPr/>
          </p:nvSpPr>
          <p:spPr>
            <a:xfrm>
              <a:off x="4799225" y="3167525"/>
              <a:ext cx="92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Motor</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Gearbox</a:t>
              </a:r>
              <a:endParaRPr>
                <a:latin typeface="Roboto"/>
                <a:ea typeface="Roboto"/>
                <a:cs typeface="Roboto"/>
                <a:sym typeface="Roboto"/>
              </a:endParaRPr>
            </a:p>
          </p:txBody>
        </p:sp>
        <p:sp>
          <p:nvSpPr>
            <p:cNvPr id="495" name="Google Shape;495;p47"/>
            <p:cNvSpPr/>
            <p:nvPr/>
          </p:nvSpPr>
          <p:spPr>
            <a:xfrm>
              <a:off x="4833500" y="4155000"/>
              <a:ext cx="921600" cy="293100"/>
            </a:xfrm>
            <a:prstGeom prst="rect">
              <a:avLst/>
            </a:prstGeom>
            <a:solidFill>
              <a:srgbClr val="CC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txBox="1"/>
            <p:nvPr/>
          </p:nvSpPr>
          <p:spPr>
            <a:xfrm>
              <a:off x="4892675" y="4120875"/>
              <a:ext cx="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Encoder</a:t>
              </a:r>
              <a:endParaRPr>
                <a:latin typeface="Roboto"/>
                <a:ea typeface="Roboto"/>
                <a:cs typeface="Roboto"/>
                <a:sym typeface="Roboto"/>
              </a:endParaRPr>
            </a:p>
          </p:txBody>
        </p:sp>
        <p:sp>
          <p:nvSpPr>
            <p:cNvPr id="497" name="Google Shape;497;p47"/>
            <p:cNvSpPr txBox="1"/>
            <p:nvPr/>
          </p:nvSpPr>
          <p:spPr>
            <a:xfrm>
              <a:off x="4968400" y="2689025"/>
              <a:ext cx="7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Axis1</a:t>
              </a:r>
              <a:endParaRPr>
                <a:latin typeface="Roboto"/>
                <a:ea typeface="Roboto"/>
                <a:cs typeface="Roboto"/>
                <a:sym typeface="Roboto"/>
              </a:endParaRPr>
            </a:p>
          </p:txBody>
        </p:sp>
      </p:grpSp>
      <p:grpSp>
        <p:nvGrpSpPr>
          <p:cNvPr id="498" name="Google Shape;498;p47"/>
          <p:cNvGrpSpPr/>
          <p:nvPr/>
        </p:nvGrpSpPr>
        <p:grpSpPr>
          <a:xfrm>
            <a:off x="6585150" y="1704875"/>
            <a:ext cx="1834500" cy="1080600"/>
            <a:chOff x="6508950" y="2085875"/>
            <a:chExt cx="1834500" cy="1080600"/>
          </a:xfrm>
        </p:grpSpPr>
        <p:sp>
          <p:nvSpPr>
            <p:cNvPr id="499" name="Google Shape;499;p47"/>
            <p:cNvSpPr/>
            <p:nvPr/>
          </p:nvSpPr>
          <p:spPr>
            <a:xfrm>
              <a:off x="6508950" y="2085875"/>
              <a:ext cx="1834500" cy="1080600"/>
            </a:xfrm>
            <a:prstGeom prst="rect">
              <a:avLst/>
            </a:prstGeom>
            <a:solidFill>
              <a:srgbClr val="CC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txBox="1"/>
            <p:nvPr/>
          </p:nvSpPr>
          <p:spPr>
            <a:xfrm>
              <a:off x="6768600" y="2426075"/>
              <a:ext cx="1315200" cy="4002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Touchscreen</a:t>
              </a:r>
              <a:endParaRPr>
                <a:latin typeface="Roboto"/>
                <a:ea typeface="Roboto"/>
                <a:cs typeface="Roboto"/>
                <a:sym typeface="Roboto"/>
              </a:endParaRPr>
            </a:p>
          </p:txBody>
        </p:sp>
      </p:grpSp>
      <p:grpSp>
        <p:nvGrpSpPr>
          <p:cNvPr id="501" name="Google Shape;501;p47"/>
          <p:cNvGrpSpPr/>
          <p:nvPr/>
        </p:nvGrpSpPr>
        <p:grpSpPr>
          <a:xfrm>
            <a:off x="3953950" y="4314175"/>
            <a:ext cx="2285100" cy="628200"/>
            <a:chOff x="3953950" y="4314175"/>
            <a:chExt cx="2285100" cy="628200"/>
          </a:xfrm>
        </p:grpSpPr>
        <p:sp>
          <p:nvSpPr>
            <p:cNvPr id="502" name="Google Shape;502;p47"/>
            <p:cNvSpPr/>
            <p:nvPr/>
          </p:nvSpPr>
          <p:spPr>
            <a:xfrm>
              <a:off x="3953950" y="4314175"/>
              <a:ext cx="2285100" cy="6282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txBox="1"/>
            <p:nvPr/>
          </p:nvSpPr>
          <p:spPr>
            <a:xfrm>
              <a:off x="4634925" y="4490100"/>
              <a:ext cx="7539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STM32</a:t>
              </a:r>
              <a:endParaRPr>
                <a:latin typeface="Roboto"/>
                <a:ea typeface="Roboto"/>
                <a:cs typeface="Roboto"/>
                <a:sym typeface="Roboto"/>
              </a:endParaRPr>
            </a:p>
          </p:txBody>
        </p:sp>
      </p:grpSp>
      <p:grpSp>
        <p:nvGrpSpPr>
          <p:cNvPr id="504" name="Google Shape;504;p47"/>
          <p:cNvGrpSpPr/>
          <p:nvPr/>
        </p:nvGrpSpPr>
        <p:grpSpPr>
          <a:xfrm>
            <a:off x="6961325" y="3752900"/>
            <a:ext cx="1482600" cy="1137300"/>
            <a:chOff x="6961325" y="3752900"/>
            <a:chExt cx="1482600" cy="1137300"/>
          </a:xfrm>
        </p:grpSpPr>
        <p:sp>
          <p:nvSpPr>
            <p:cNvPr id="505" name="Google Shape;505;p47"/>
            <p:cNvSpPr/>
            <p:nvPr/>
          </p:nvSpPr>
          <p:spPr>
            <a:xfrm>
              <a:off x="6961325" y="3752900"/>
              <a:ext cx="1482600" cy="11373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txBox="1"/>
            <p:nvPr/>
          </p:nvSpPr>
          <p:spPr>
            <a:xfrm>
              <a:off x="7126650" y="3901275"/>
              <a:ext cx="101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Raspberry Pi</a:t>
              </a:r>
              <a:endParaRPr>
                <a:latin typeface="Roboto"/>
                <a:ea typeface="Roboto"/>
                <a:cs typeface="Roboto"/>
                <a:sym typeface="Roboto"/>
              </a:endParaRPr>
            </a:p>
          </p:txBody>
        </p:sp>
      </p:grpSp>
      <p:grpSp>
        <p:nvGrpSpPr>
          <p:cNvPr id="507" name="Google Shape;507;p47"/>
          <p:cNvGrpSpPr/>
          <p:nvPr/>
        </p:nvGrpSpPr>
        <p:grpSpPr>
          <a:xfrm>
            <a:off x="7650025" y="2969825"/>
            <a:ext cx="955800" cy="615600"/>
            <a:chOff x="5897425" y="3198425"/>
            <a:chExt cx="955800" cy="615600"/>
          </a:xfrm>
        </p:grpSpPr>
        <p:sp>
          <p:nvSpPr>
            <p:cNvPr id="508" name="Google Shape;508;p47"/>
            <p:cNvSpPr/>
            <p:nvPr/>
          </p:nvSpPr>
          <p:spPr>
            <a:xfrm>
              <a:off x="5897425" y="3250300"/>
              <a:ext cx="955800" cy="5112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txBox="1"/>
            <p:nvPr/>
          </p:nvSpPr>
          <p:spPr>
            <a:xfrm>
              <a:off x="6022275" y="3198425"/>
              <a:ext cx="82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HDMI</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Driver</a:t>
              </a:r>
              <a:endParaRPr>
                <a:latin typeface="Roboto"/>
                <a:ea typeface="Roboto"/>
                <a:cs typeface="Roboto"/>
                <a:sym typeface="Roboto"/>
              </a:endParaRPr>
            </a:p>
          </p:txBody>
        </p:sp>
      </p:grpSp>
      <p:grpSp>
        <p:nvGrpSpPr>
          <p:cNvPr id="510" name="Google Shape;510;p47"/>
          <p:cNvGrpSpPr/>
          <p:nvPr/>
        </p:nvGrpSpPr>
        <p:grpSpPr>
          <a:xfrm>
            <a:off x="6430825" y="2969825"/>
            <a:ext cx="955800" cy="615600"/>
            <a:chOff x="5897425" y="3198425"/>
            <a:chExt cx="955800" cy="615600"/>
          </a:xfrm>
        </p:grpSpPr>
        <p:sp>
          <p:nvSpPr>
            <p:cNvPr id="511" name="Google Shape;511;p47"/>
            <p:cNvSpPr/>
            <p:nvPr/>
          </p:nvSpPr>
          <p:spPr>
            <a:xfrm>
              <a:off x="5897425" y="3250300"/>
              <a:ext cx="955800" cy="5112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txBox="1"/>
            <p:nvPr/>
          </p:nvSpPr>
          <p:spPr>
            <a:xfrm>
              <a:off x="6022275" y="3198425"/>
              <a:ext cx="82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Touch</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sensor</a:t>
              </a:r>
              <a:endParaRPr>
                <a:latin typeface="Roboto"/>
                <a:ea typeface="Roboto"/>
                <a:cs typeface="Roboto"/>
                <a:sym typeface="Roboto"/>
              </a:endParaRPr>
            </a:p>
          </p:txBody>
        </p:sp>
      </p:grpSp>
      <p:cxnSp>
        <p:nvCxnSpPr>
          <p:cNvPr id="513" name="Google Shape;513;p47"/>
          <p:cNvCxnSpPr/>
          <p:nvPr/>
        </p:nvCxnSpPr>
        <p:spPr>
          <a:xfrm>
            <a:off x="8005225" y="2797925"/>
            <a:ext cx="0" cy="234600"/>
          </a:xfrm>
          <a:prstGeom prst="straightConnector1">
            <a:avLst/>
          </a:prstGeom>
          <a:noFill/>
          <a:ln cap="flat" cmpd="sng" w="9525">
            <a:solidFill>
              <a:srgbClr val="424242"/>
            </a:solidFill>
            <a:prstDash val="solid"/>
            <a:round/>
            <a:headEnd len="med" w="med" type="none"/>
            <a:tailEnd len="med" w="med" type="none"/>
          </a:ln>
        </p:spPr>
      </p:cxnSp>
      <p:cxnSp>
        <p:nvCxnSpPr>
          <p:cNvPr id="514" name="Google Shape;514;p47"/>
          <p:cNvCxnSpPr/>
          <p:nvPr/>
        </p:nvCxnSpPr>
        <p:spPr>
          <a:xfrm>
            <a:off x="8005225" y="3543475"/>
            <a:ext cx="0" cy="234600"/>
          </a:xfrm>
          <a:prstGeom prst="straightConnector1">
            <a:avLst/>
          </a:prstGeom>
          <a:noFill/>
          <a:ln cap="flat" cmpd="sng" w="9525">
            <a:solidFill>
              <a:srgbClr val="424242"/>
            </a:solidFill>
            <a:prstDash val="solid"/>
            <a:round/>
            <a:headEnd len="med" w="med" type="none"/>
            <a:tailEnd len="med" w="med" type="none"/>
          </a:ln>
        </p:spPr>
      </p:cxnSp>
      <p:sp>
        <p:nvSpPr>
          <p:cNvPr id="515" name="Google Shape;515;p47"/>
          <p:cNvSpPr txBox="1"/>
          <p:nvPr/>
        </p:nvSpPr>
        <p:spPr>
          <a:xfrm>
            <a:off x="7919825" y="2738475"/>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FFC</a:t>
            </a:r>
            <a:endParaRPr>
              <a:latin typeface="Roboto"/>
              <a:ea typeface="Roboto"/>
              <a:cs typeface="Roboto"/>
              <a:sym typeface="Roboto"/>
            </a:endParaRPr>
          </a:p>
        </p:txBody>
      </p:sp>
      <p:sp>
        <p:nvSpPr>
          <p:cNvPr id="516" name="Google Shape;516;p47"/>
          <p:cNvSpPr txBox="1"/>
          <p:nvPr/>
        </p:nvSpPr>
        <p:spPr>
          <a:xfrm>
            <a:off x="7953350" y="3475675"/>
            <a:ext cx="7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HDMI</a:t>
            </a:r>
            <a:endParaRPr>
              <a:latin typeface="Roboto"/>
              <a:ea typeface="Roboto"/>
              <a:cs typeface="Roboto"/>
              <a:sym typeface="Roboto"/>
            </a:endParaRPr>
          </a:p>
        </p:txBody>
      </p:sp>
      <p:cxnSp>
        <p:nvCxnSpPr>
          <p:cNvPr id="517" name="Google Shape;517;p47"/>
          <p:cNvCxnSpPr/>
          <p:nvPr/>
        </p:nvCxnSpPr>
        <p:spPr>
          <a:xfrm>
            <a:off x="8460800" y="4582250"/>
            <a:ext cx="502500" cy="0"/>
          </a:xfrm>
          <a:prstGeom prst="straightConnector1">
            <a:avLst/>
          </a:prstGeom>
          <a:noFill/>
          <a:ln cap="flat" cmpd="sng" w="9525">
            <a:solidFill>
              <a:srgbClr val="424242"/>
            </a:solidFill>
            <a:prstDash val="solid"/>
            <a:round/>
            <a:headEnd len="med" w="med" type="none"/>
            <a:tailEnd len="med" w="med" type="none"/>
          </a:ln>
        </p:spPr>
      </p:cxnSp>
      <p:sp>
        <p:nvSpPr>
          <p:cNvPr id="518" name="Google Shape;518;p47"/>
          <p:cNvSpPr txBox="1"/>
          <p:nvPr/>
        </p:nvSpPr>
        <p:spPr>
          <a:xfrm>
            <a:off x="8450825" y="4237175"/>
            <a:ext cx="8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Power</a:t>
            </a:r>
            <a:endParaRPr>
              <a:latin typeface="Roboto"/>
              <a:ea typeface="Roboto"/>
              <a:cs typeface="Roboto"/>
              <a:sym typeface="Roboto"/>
            </a:endParaRPr>
          </a:p>
        </p:txBody>
      </p:sp>
      <p:cxnSp>
        <p:nvCxnSpPr>
          <p:cNvPr id="519" name="Google Shape;519;p47"/>
          <p:cNvCxnSpPr/>
          <p:nvPr/>
        </p:nvCxnSpPr>
        <p:spPr>
          <a:xfrm>
            <a:off x="8613200" y="3363050"/>
            <a:ext cx="502500" cy="0"/>
          </a:xfrm>
          <a:prstGeom prst="straightConnector1">
            <a:avLst/>
          </a:prstGeom>
          <a:noFill/>
          <a:ln cap="flat" cmpd="sng" w="9525">
            <a:solidFill>
              <a:srgbClr val="424242"/>
            </a:solidFill>
            <a:prstDash val="solid"/>
            <a:round/>
            <a:headEnd len="med" w="med" type="none"/>
            <a:tailEnd len="med" w="med" type="none"/>
          </a:ln>
        </p:spPr>
      </p:cxnSp>
      <p:sp>
        <p:nvSpPr>
          <p:cNvPr id="520" name="Google Shape;520;p47"/>
          <p:cNvSpPr txBox="1"/>
          <p:nvPr/>
        </p:nvSpPr>
        <p:spPr>
          <a:xfrm>
            <a:off x="8527025" y="3017975"/>
            <a:ext cx="8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Power</a:t>
            </a:r>
            <a:endParaRPr>
              <a:latin typeface="Roboto"/>
              <a:ea typeface="Roboto"/>
              <a:cs typeface="Roboto"/>
              <a:sym typeface="Roboto"/>
            </a:endParaRPr>
          </a:p>
        </p:txBody>
      </p:sp>
      <p:cxnSp>
        <p:nvCxnSpPr>
          <p:cNvPr id="521" name="Google Shape;521;p47"/>
          <p:cNvCxnSpPr/>
          <p:nvPr/>
        </p:nvCxnSpPr>
        <p:spPr>
          <a:xfrm>
            <a:off x="6862225" y="2797925"/>
            <a:ext cx="0" cy="234600"/>
          </a:xfrm>
          <a:prstGeom prst="straightConnector1">
            <a:avLst/>
          </a:prstGeom>
          <a:noFill/>
          <a:ln cap="flat" cmpd="sng" w="9525">
            <a:solidFill>
              <a:srgbClr val="424242"/>
            </a:solidFill>
            <a:prstDash val="solid"/>
            <a:round/>
            <a:headEnd len="med" w="med" type="none"/>
            <a:tailEnd len="med" w="med" type="none"/>
          </a:ln>
        </p:spPr>
      </p:cxnSp>
      <p:sp>
        <p:nvSpPr>
          <p:cNvPr id="522" name="Google Shape;522;p47"/>
          <p:cNvSpPr txBox="1"/>
          <p:nvPr/>
        </p:nvSpPr>
        <p:spPr>
          <a:xfrm>
            <a:off x="6776825" y="2738475"/>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FFC</a:t>
            </a:r>
            <a:endParaRPr>
              <a:latin typeface="Roboto"/>
              <a:ea typeface="Roboto"/>
              <a:cs typeface="Roboto"/>
              <a:sym typeface="Roboto"/>
            </a:endParaRPr>
          </a:p>
        </p:txBody>
      </p:sp>
      <p:cxnSp>
        <p:nvCxnSpPr>
          <p:cNvPr id="523" name="Google Shape;523;p47"/>
          <p:cNvCxnSpPr/>
          <p:nvPr/>
        </p:nvCxnSpPr>
        <p:spPr>
          <a:xfrm>
            <a:off x="7014625" y="3543475"/>
            <a:ext cx="0" cy="234600"/>
          </a:xfrm>
          <a:prstGeom prst="straightConnector1">
            <a:avLst/>
          </a:prstGeom>
          <a:noFill/>
          <a:ln cap="flat" cmpd="sng" w="9525">
            <a:solidFill>
              <a:srgbClr val="424242"/>
            </a:solidFill>
            <a:prstDash val="solid"/>
            <a:round/>
            <a:headEnd len="med" w="med" type="none"/>
            <a:tailEnd len="med" w="med" type="none"/>
          </a:ln>
        </p:spPr>
      </p:cxnSp>
      <p:sp>
        <p:nvSpPr>
          <p:cNvPr id="524" name="Google Shape;524;p47"/>
          <p:cNvSpPr txBox="1"/>
          <p:nvPr/>
        </p:nvSpPr>
        <p:spPr>
          <a:xfrm>
            <a:off x="6962750" y="3475675"/>
            <a:ext cx="7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USB</a:t>
            </a:r>
            <a:endParaRPr>
              <a:latin typeface="Roboto"/>
              <a:ea typeface="Roboto"/>
              <a:cs typeface="Roboto"/>
              <a:sym typeface="Roboto"/>
            </a:endParaRPr>
          </a:p>
        </p:txBody>
      </p:sp>
      <p:cxnSp>
        <p:nvCxnSpPr>
          <p:cNvPr id="525" name="Google Shape;525;p47"/>
          <p:cNvCxnSpPr>
            <a:stCxn id="502" idx="3"/>
          </p:cNvCxnSpPr>
          <p:nvPr/>
        </p:nvCxnSpPr>
        <p:spPr>
          <a:xfrm>
            <a:off x="6239050" y="4628275"/>
            <a:ext cx="730800" cy="0"/>
          </a:xfrm>
          <a:prstGeom prst="straightConnector1">
            <a:avLst/>
          </a:prstGeom>
          <a:noFill/>
          <a:ln cap="flat" cmpd="sng" w="9525">
            <a:solidFill>
              <a:srgbClr val="424242"/>
            </a:solidFill>
            <a:prstDash val="solid"/>
            <a:round/>
            <a:headEnd len="med" w="med" type="none"/>
            <a:tailEnd len="med" w="med" type="none"/>
          </a:ln>
        </p:spPr>
      </p:cxnSp>
      <p:cxnSp>
        <p:nvCxnSpPr>
          <p:cNvPr id="526" name="Google Shape;526;p47"/>
          <p:cNvCxnSpPr/>
          <p:nvPr/>
        </p:nvCxnSpPr>
        <p:spPr>
          <a:xfrm>
            <a:off x="6239050" y="4780675"/>
            <a:ext cx="730800" cy="0"/>
          </a:xfrm>
          <a:prstGeom prst="straightConnector1">
            <a:avLst/>
          </a:prstGeom>
          <a:noFill/>
          <a:ln cap="flat" cmpd="sng" w="9525">
            <a:solidFill>
              <a:srgbClr val="424242"/>
            </a:solidFill>
            <a:prstDash val="solid"/>
            <a:round/>
            <a:headEnd len="med" w="med" type="none"/>
            <a:tailEnd len="med" w="med" type="none"/>
          </a:ln>
        </p:spPr>
      </p:cxnSp>
      <p:sp>
        <p:nvSpPr>
          <p:cNvPr id="527" name="Google Shape;527;p47"/>
          <p:cNvSpPr txBox="1"/>
          <p:nvPr/>
        </p:nvSpPr>
        <p:spPr>
          <a:xfrm>
            <a:off x="6700825" y="43460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TX</a:t>
            </a:r>
            <a:endParaRPr>
              <a:latin typeface="Roboto"/>
              <a:ea typeface="Roboto"/>
              <a:cs typeface="Roboto"/>
              <a:sym typeface="Roboto"/>
            </a:endParaRPr>
          </a:p>
        </p:txBody>
      </p:sp>
      <p:sp>
        <p:nvSpPr>
          <p:cNvPr id="528" name="Google Shape;528;p47"/>
          <p:cNvSpPr txBox="1"/>
          <p:nvPr/>
        </p:nvSpPr>
        <p:spPr>
          <a:xfrm>
            <a:off x="5938825" y="45746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TX</a:t>
            </a:r>
            <a:endParaRPr>
              <a:latin typeface="Roboto"/>
              <a:ea typeface="Roboto"/>
              <a:cs typeface="Roboto"/>
              <a:sym typeface="Roboto"/>
            </a:endParaRPr>
          </a:p>
        </p:txBody>
      </p:sp>
      <p:sp>
        <p:nvSpPr>
          <p:cNvPr id="529" name="Google Shape;529;p47"/>
          <p:cNvSpPr txBox="1"/>
          <p:nvPr/>
        </p:nvSpPr>
        <p:spPr>
          <a:xfrm>
            <a:off x="5938825" y="43460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RX</a:t>
            </a:r>
            <a:endParaRPr>
              <a:latin typeface="Roboto"/>
              <a:ea typeface="Roboto"/>
              <a:cs typeface="Roboto"/>
              <a:sym typeface="Roboto"/>
            </a:endParaRPr>
          </a:p>
        </p:txBody>
      </p:sp>
      <p:sp>
        <p:nvSpPr>
          <p:cNvPr id="530" name="Google Shape;530;p47"/>
          <p:cNvSpPr txBox="1"/>
          <p:nvPr/>
        </p:nvSpPr>
        <p:spPr>
          <a:xfrm>
            <a:off x="6700825" y="46508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RX</a:t>
            </a:r>
            <a:endParaRPr>
              <a:latin typeface="Roboto"/>
              <a:ea typeface="Roboto"/>
              <a:cs typeface="Roboto"/>
              <a:sym typeface="Roboto"/>
            </a:endParaRPr>
          </a:p>
        </p:txBody>
      </p:sp>
      <p:grpSp>
        <p:nvGrpSpPr>
          <p:cNvPr id="531" name="Google Shape;531;p47"/>
          <p:cNvGrpSpPr/>
          <p:nvPr/>
        </p:nvGrpSpPr>
        <p:grpSpPr>
          <a:xfrm>
            <a:off x="2320450" y="2563450"/>
            <a:ext cx="1767500" cy="1750850"/>
            <a:chOff x="2320450" y="2563450"/>
            <a:chExt cx="1767500" cy="1750850"/>
          </a:xfrm>
        </p:grpSpPr>
        <p:cxnSp>
          <p:nvCxnSpPr>
            <p:cNvPr id="532" name="Google Shape;532;p47"/>
            <p:cNvCxnSpPr/>
            <p:nvPr/>
          </p:nvCxnSpPr>
          <p:spPr>
            <a:xfrm rot="10800000">
              <a:off x="2320450" y="2563450"/>
              <a:ext cx="0" cy="301500"/>
            </a:xfrm>
            <a:prstGeom prst="straightConnector1">
              <a:avLst/>
            </a:prstGeom>
            <a:noFill/>
            <a:ln cap="flat" cmpd="sng" w="9525">
              <a:solidFill>
                <a:srgbClr val="424242"/>
              </a:solidFill>
              <a:prstDash val="solid"/>
              <a:round/>
              <a:headEnd len="med" w="med" type="none"/>
              <a:tailEnd len="med" w="med" type="none"/>
            </a:ln>
          </p:spPr>
        </p:cxnSp>
        <p:cxnSp>
          <p:nvCxnSpPr>
            <p:cNvPr id="533" name="Google Shape;533;p47"/>
            <p:cNvCxnSpPr/>
            <p:nvPr/>
          </p:nvCxnSpPr>
          <p:spPr>
            <a:xfrm>
              <a:off x="2320450" y="2571750"/>
              <a:ext cx="586500" cy="0"/>
            </a:xfrm>
            <a:prstGeom prst="straightConnector1">
              <a:avLst/>
            </a:prstGeom>
            <a:noFill/>
            <a:ln cap="flat" cmpd="sng" w="9525">
              <a:solidFill>
                <a:srgbClr val="424242"/>
              </a:solidFill>
              <a:prstDash val="solid"/>
              <a:round/>
              <a:headEnd len="med" w="med" type="none"/>
              <a:tailEnd len="med" w="med" type="none"/>
            </a:ln>
          </p:spPr>
        </p:cxnSp>
        <p:cxnSp>
          <p:nvCxnSpPr>
            <p:cNvPr id="534" name="Google Shape;534;p47"/>
            <p:cNvCxnSpPr/>
            <p:nvPr/>
          </p:nvCxnSpPr>
          <p:spPr>
            <a:xfrm>
              <a:off x="2906825" y="2580125"/>
              <a:ext cx="0" cy="1566600"/>
            </a:xfrm>
            <a:prstGeom prst="straightConnector1">
              <a:avLst/>
            </a:prstGeom>
            <a:noFill/>
            <a:ln cap="flat" cmpd="sng" w="9525">
              <a:solidFill>
                <a:srgbClr val="424242"/>
              </a:solidFill>
              <a:prstDash val="solid"/>
              <a:round/>
              <a:headEnd len="med" w="med" type="none"/>
              <a:tailEnd len="med" w="med" type="none"/>
            </a:ln>
          </p:spPr>
        </p:cxnSp>
        <p:cxnSp>
          <p:nvCxnSpPr>
            <p:cNvPr id="535" name="Google Shape;535;p47"/>
            <p:cNvCxnSpPr/>
            <p:nvPr/>
          </p:nvCxnSpPr>
          <p:spPr>
            <a:xfrm>
              <a:off x="2915200" y="4138250"/>
              <a:ext cx="1172700" cy="0"/>
            </a:xfrm>
            <a:prstGeom prst="straightConnector1">
              <a:avLst/>
            </a:prstGeom>
            <a:noFill/>
            <a:ln cap="flat" cmpd="sng" w="9525">
              <a:solidFill>
                <a:srgbClr val="424242"/>
              </a:solidFill>
              <a:prstDash val="solid"/>
              <a:round/>
              <a:headEnd len="med" w="med" type="none"/>
              <a:tailEnd len="med" w="med" type="none"/>
            </a:ln>
          </p:spPr>
        </p:cxnSp>
        <p:cxnSp>
          <p:nvCxnSpPr>
            <p:cNvPr id="536" name="Google Shape;536;p47"/>
            <p:cNvCxnSpPr/>
            <p:nvPr/>
          </p:nvCxnSpPr>
          <p:spPr>
            <a:xfrm>
              <a:off x="4087950" y="4155000"/>
              <a:ext cx="0" cy="159300"/>
            </a:xfrm>
            <a:prstGeom prst="straightConnector1">
              <a:avLst/>
            </a:prstGeom>
            <a:noFill/>
            <a:ln cap="flat" cmpd="sng" w="9525">
              <a:solidFill>
                <a:srgbClr val="424242"/>
              </a:solidFill>
              <a:prstDash val="solid"/>
              <a:round/>
              <a:headEnd len="med" w="med" type="none"/>
              <a:tailEnd len="med" w="med" type="none"/>
            </a:ln>
          </p:spPr>
        </p:cxnSp>
      </p:grpSp>
      <p:cxnSp>
        <p:nvCxnSpPr>
          <p:cNvPr id="537" name="Google Shape;537;p47"/>
          <p:cNvCxnSpPr/>
          <p:nvPr/>
        </p:nvCxnSpPr>
        <p:spPr>
          <a:xfrm rot="10800000">
            <a:off x="201075" y="2965475"/>
            <a:ext cx="318300" cy="0"/>
          </a:xfrm>
          <a:prstGeom prst="straightConnector1">
            <a:avLst/>
          </a:prstGeom>
          <a:noFill/>
          <a:ln cap="flat" cmpd="sng" w="9525">
            <a:solidFill>
              <a:srgbClr val="424242"/>
            </a:solidFill>
            <a:prstDash val="solid"/>
            <a:round/>
            <a:headEnd len="med" w="med" type="none"/>
            <a:tailEnd len="med" w="med" type="none"/>
          </a:ln>
        </p:spPr>
      </p:cxnSp>
      <p:sp>
        <p:nvSpPr>
          <p:cNvPr id="538" name="Google Shape;538;p47"/>
          <p:cNvSpPr txBox="1"/>
          <p:nvPr/>
        </p:nvSpPr>
        <p:spPr>
          <a:xfrm>
            <a:off x="24325" y="2655525"/>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GND</a:t>
            </a:r>
            <a:endParaRPr>
              <a:latin typeface="Roboto"/>
              <a:ea typeface="Roboto"/>
              <a:cs typeface="Roboto"/>
              <a:sym typeface="Roboto"/>
            </a:endParaRPr>
          </a:p>
        </p:txBody>
      </p:sp>
      <p:cxnSp>
        <p:nvCxnSpPr>
          <p:cNvPr id="539" name="Google Shape;539;p47"/>
          <p:cNvCxnSpPr/>
          <p:nvPr/>
        </p:nvCxnSpPr>
        <p:spPr>
          <a:xfrm rot="10800000">
            <a:off x="3630075" y="4870475"/>
            <a:ext cx="318300" cy="0"/>
          </a:xfrm>
          <a:prstGeom prst="straightConnector1">
            <a:avLst/>
          </a:prstGeom>
          <a:noFill/>
          <a:ln cap="flat" cmpd="sng" w="9525">
            <a:solidFill>
              <a:srgbClr val="424242"/>
            </a:solidFill>
            <a:prstDash val="solid"/>
            <a:round/>
            <a:headEnd len="med" w="med" type="none"/>
            <a:tailEnd len="med" w="med" type="none"/>
          </a:ln>
        </p:spPr>
      </p:cxnSp>
      <p:sp>
        <p:nvSpPr>
          <p:cNvPr id="540" name="Google Shape;540;p47"/>
          <p:cNvSpPr txBox="1"/>
          <p:nvPr/>
        </p:nvSpPr>
        <p:spPr>
          <a:xfrm>
            <a:off x="3453325" y="4560525"/>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GND</a:t>
            </a:r>
            <a:endParaRPr>
              <a:latin typeface="Roboto"/>
              <a:ea typeface="Roboto"/>
              <a:cs typeface="Roboto"/>
              <a:sym typeface="Roboto"/>
            </a:endParaRPr>
          </a:p>
        </p:txBody>
      </p:sp>
      <p:cxnSp>
        <p:nvCxnSpPr>
          <p:cNvPr id="541" name="Google Shape;541;p47"/>
          <p:cNvCxnSpPr/>
          <p:nvPr/>
        </p:nvCxnSpPr>
        <p:spPr>
          <a:xfrm rot="10800000">
            <a:off x="8430675" y="4870475"/>
            <a:ext cx="318300" cy="0"/>
          </a:xfrm>
          <a:prstGeom prst="straightConnector1">
            <a:avLst/>
          </a:prstGeom>
          <a:noFill/>
          <a:ln cap="flat" cmpd="sng" w="9525">
            <a:solidFill>
              <a:srgbClr val="424242"/>
            </a:solidFill>
            <a:prstDash val="solid"/>
            <a:round/>
            <a:headEnd len="med" w="med" type="none"/>
            <a:tailEnd len="med" w="med" type="none"/>
          </a:ln>
        </p:spPr>
      </p:cxnSp>
      <p:sp>
        <p:nvSpPr>
          <p:cNvPr id="542" name="Google Shape;542;p47"/>
          <p:cNvSpPr txBox="1"/>
          <p:nvPr/>
        </p:nvSpPr>
        <p:spPr>
          <a:xfrm>
            <a:off x="8253925" y="4560525"/>
            <a:ext cx="7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GND</a:t>
            </a:r>
            <a:endParaRPr>
              <a:latin typeface="Roboto"/>
              <a:ea typeface="Roboto"/>
              <a:cs typeface="Roboto"/>
              <a:sym typeface="Roboto"/>
            </a:endParaRPr>
          </a:p>
        </p:txBody>
      </p:sp>
      <p:sp>
        <p:nvSpPr>
          <p:cNvPr id="543" name="Google Shape;543;p47"/>
          <p:cNvSpPr txBox="1"/>
          <p:nvPr/>
        </p:nvSpPr>
        <p:spPr>
          <a:xfrm>
            <a:off x="3881425" y="41936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TX</a:t>
            </a:r>
            <a:endParaRPr>
              <a:latin typeface="Roboto"/>
              <a:ea typeface="Roboto"/>
              <a:cs typeface="Roboto"/>
              <a:sym typeface="Roboto"/>
            </a:endParaRPr>
          </a:p>
        </p:txBody>
      </p:sp>
      <p:sp>
        <p:nvSpPr>
          <p:cNvPr id="544" name="Google Shape;544;p47"/>
          <p:cNvSpPr txBox="1"/>
          <p:nvPr/>
        </p:nvSpPr>
        <p:spPr>
          <a:xfrm>
            <a:off x="4186225" y="4193675"/>
            <a:ext cx="5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RX</a:t>
            </a:r>
            <a:endParaRPr>
              <a:latin typeface="Roboto"/>
              <a:ea typeface="Roboto"/>
              <a:cs typeface="Roboto"/>
              <a:sym typeface="Roboto"/>
            </a:endParaRPr>
          </a:p>
        </p:txBody>
      </p:sp>
      <p:cxnSp>
        <p:nvCxnSpPr>
          <p:cNvPr id="545" name="Google Shape;545;p47"/>
          <p:cNvCxnSpPr/>
          <p:nvPr/>
        </p:nvCxnSpPr>
        <p:spPr>
          <a:xfrm rot="10800000">
            <a:off x="2471225" y="2680775"/>
            <a:ext cx="0" cy="175800"/>
          </a:xfrm>
          <a:prstGeom prst="straightConnector1">
            <a:avLst/>
          </a:prstGeom>
          <a:noFill/>
          <a:ln cap="flat" cmpd="sng" w="9525">
            <a:solidFill>
              <a:srgbClr val="424242"/>
            </a:solidFill>
            <a:prstDash val="solid"/>
            <a:round/>
            <a:headEnd len="med" w="med" type="none"/>
            <a:tailEnd len="med" w="med" type="none"/>
          </a:ln>
        </p:spPr>
      </p:cxnSp>
      <p:cxnSp>
        <p:nvCxnSpPr>
          <p:cNvPr id="546" name="Google Shape;546;p47"/>
          <p:cNvCxnSpPr/>
          <p:nvPr/>
        </p:nvCxnSpPr>
        <p:spPr>
          <a:xfrm>
            <a:off x="2479600" y="2680775"/>
            <a:ext cx="536100" cy="0"/>
          </a:xfrm>
          <a:prstGeom prst="straightConnector1">
            <a:avLst/>
          </a:prstGeom>
          <a:noFill/>
          <a:ln cap="flat" cmpd="sng" w="9525">
            <a:solidFill>
              <a:srgbClr val="424242"/>
            </a:solidFill>
            <a:prstDash val="solid"/>
            <a:round/>
            <a:headEnd len="med" w="med" type="none"/>
            <a:tailEnd len="med" w="med" type="none"/>
          </a:ln>
        </p:spPr>
      </p:cxnSp>
      <p:cxnSp>
        <p:nvCxnSpPr>
          <p:cNvPr id="547" name="Google Shape;547;p47"/>
          <p:cNvCxnSpPr/>
          <p:nvPr/>
        </p:nvCxnSpPr>
        <p:spPr>
          <a:xfrm>
            <a:off x="3015725" y="2689025"/>
            <a:ext cx="0" cy="1323600"/>
          </a:xfrm>
          <a:prstGeom prst="straightConnector1">
            <a:avLst/>
          </a:prstGeom>
          <a:noFill/>
          <a:ln cap="flat" cmpd="sng" w="9525">
            <a:solidFill>
              <a:srgbClr val="424242"/>
            </a:solidFill>
            <a:prstDash val="solid"/>
            <a:round/>
            <a:headEnd len="med" w="med" type="none"/>
            <a:tailEnd len="med" w="med" type="none"/>
          </a:ln>
        </p:spPr>
      </p:cxnSp>
      <p:cxnSp>
        <p:nvCxnSpPr>
          <p:cNvPr id="548" name="Google Shape;548;p47"/>
          <p:cNvCxnSpPr/>
          <p:nvPr/>
        </p:nvCxnSpPr>
        <p:spPr>
          <a:xfrm>
            <a:off x="3024100" y="4012600"/>
            <a:ext cx="1357200" cy="0"/>
          </a:xfrm>
          <a:prstGeom prst="straightConnector1">
            <a:avLst/>
          </a:prstGeom>
          <a:noFill/>
          <a:ln cap="flat" cmpd="sng" w="9525">
            <a:solidFill>
              <a:srgbClr val="424242"/>
            </a:solidFill>
            <a:prstDash val="solid"/>
            <a:round/>
            <a:headEnd len="med" w="med" type="none"/>
            <a:tailEnd len="med" w="med" type="none"/>
          </a:ln>
        </p:spPr>
      </p:cxnSp>
      <p:cxnSp>
        <p:nvCxnSpPr>
          <p:cNvPr id="549" name="Google Shape;549;p47"/>
          <p:cNvCxnSpPr/>
          <p:nvPr/>
        </p:nvCxnSpPr>
        <p:spPr>
          <a:xfrm rot="10800000">
            <a:off x="4544875" y="1776000"/>
            <a:ext cx="0" cy="519300"/>
          </a:xfrm>
          <a:prstGeom prst="straightConnector1">
            <a:avLst/>
          </a:prstGeom>
          <a:noFill/>
          <a:ln cap="flat" cmpd="sng" w="9525">
            <a:solidFill>
              <a:srgbClr val="424242"/>
            </a:solidFill>
            <a:prstDash val="solid"/>
            <a:round/>
            <a:headEnd len="med" w="med" type="none"/>
            <a:tailEnd len="med" w="med" type="none"/>
          </a:ln>
        </p:spPr>
      </p:cxnSp>
      <p:cxnSp>
        <p:nvCxnSpPr>
          <p:cNvPr id="550" name="Google Shape;550;p47"/>
          <p:cNvCxnSpPr/>
          <p:nvPr/>
        </p:nvCxnSpPr>
        <p:spPr>
          <a:xfrm rot="10800000">
            <a:off x="1423950" y="2087500"/>
            <a:ext cx="1910100" cy="0"/>
          </a:xfrm>
          <a:prstGeom prst="straightConnector1">
            <a:avLst/>
          </a:prstGeom>
          <a:noFill/>
          <a:ln cap="flat" cmpd="sng" w="9525">
            <a:solidFill>
              <a:srgbClr val="424242"/>
            </a:solidFill>
            <a:prstDash val="solid"/>
            <a:round/>
            <a:headEnd len="med" w="med" type="none"/>
            <a:tailEnd len="med" w="med" type="none"/>
          </a:ln>
        </p:spPr>
      </p:cxnSp>
      <p:cxnSp>
        <p:nvCxnSpPr>
          <p:cNvPr id="551" name="Google Shape;551;p47"/>
          <p:cNvCxnSpPr/>
          <p:nvPr/>
        </p:nvCxnSpPr>
        <p:spPr>
          <a:xfrm rot="10800000">
            <a:off x="1239725" y="1801075"/>
            <a:ext cx="3309000" cy="0"/>
          </a:xfrm>
          <a:prstGeom prst="straightConnector1">
            <a:avLst/>
          </a:prstGeom>
          <a:noFill/>
          <a:ln cap="flat" cmpd="sng" w="9525">
            <a:solidFill>
              <a:srgbClr val="424242"/>
            </a:solidFill>
            <a:prstDash val="solid"/>
            <a:round/>
            <a:headEnd len="med" w="med" type="none"/>
            <a:tailEnd len="med" w="med" type="none"/>
          </a:ln>
        </p:spPr>
      </p:cxnSp>
      <p:cxnSp>
        <p:nvCxnSpPr>
          <p:cNvPr id="552" name="Google Shape;552;p47"/>
          <p:cNvCxnSpPr/>
          <p:nvPr/>
        </p:nvCxnSpPr>
        <p:spPr>
          <a:xfrm>
            <a:off x="1256550" y="1809450"/>
            <a:ext cx="0" cy="1055400"/>
          </a:xfrm>
          <a:prstGeom prst="straightConnector1">
            <a:avLst/>
          </a:prstGeom>
          <a:noFill/>
          <a:ln cap="flat" cmpd="sng" w="9525">
            <a:solidFill>
              <a:srgbClr val="424242"/>
            </a:solidFill>
            <a:prstDash val="solid"/>
            <a:round/>
            <a:headEnd len="med" w="med" type="none"/>
            <a:tailEnd len="med" w="med" type="none"/>
          </a:ln>
        </p:spPr>
      </p:cxnSp>
      <p:sp>
        <p:nvSpPr>
          <p:cNvPr id="553" name="Google Shape;553;p47"/>
          <p:cNvSpPr txBox="1"/>
          <p:nvPr/>
        </p:nvSpPr>
        <p:spPr>
          <a:xfrm>
            <a:off x="1219200" y="1724050"/>
            <a:ext cx="11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Phase ABC</a:t>
            </a:r>
            <a:endParaRPr>
              <a:latin typeface="Roboto"/>
              <a:ea typeface="Roboto"/>
              <a:cs typeface="Roboto"/>
              <a:sym typeface="Roboto"/>
            </a:endParaRPr>
          </a:p>
        </p:txBody>
      </p:sp>
      <p:sp>
        <p:nvSpPr>
          <p:cNvPr id="554" name="Google Shape;554;p47"/>
          <p:cNvSpPr txBox="1"/>
          <p:nvPr/>
        </p:nvSpPr>
        <p:spPr>
          <a:xfrm>
            <a:off x="1524000" y="2028850"/>
            <a:ext cx="11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Phase ABC</a:t>
            </a:r>
            <a:endParaRPr>
              <a:latin typeface="Roboto"/>
              <a:ea typeface="Roboto"/>
              <a:cs typeface="Roboto"/>
              <a:sym typeface="Roboto"/>
            </a:endParaRPr>
          </a:p>
        </p:txBody>
      </p:sp>
      <p:cxnSp>
        <p:nvCxnSpPr>
          <p:cNvPr id="555" name="Google Shape;555;p47"/>
          <p:cNvCxnSpPr/>
          <p:nvPr/>
        </p:nvCxnSpPr>
        <p:spPr>
          <a:xfrm rot="10800000">
            <a:off x="1181275" y="3819925"/>
            <a:ext cx="2253300" cy="0"/>
          </a:xfrm>
          <a:prstGeom prst="straightConnector1">
            <a:avLst/>
          </a:prstGeom>
          <a:noFill/>
          <a:ln cap="flat" cmpd="sng" w="9525">
            <a:solidFill>
              <a:srgbClr val="424242"/>
            </a:solidFill>
            <a:prstDash val="solid"/>
            <a:round/>
            <a:headEnd len="med" w="med" type="none"/>
            <a:tailEnd len="med" w="med" type="none"/>
          </a:ln>
        </p:spPr>
      </p:cxnSp>
      <p:sp>
        <p:nvSpPr>
          <p:cNvPr id="556" name="Google Shape;556;p47"/>
          <p:cNvSpPr txBox="1"/>
          <p:nvPr/>
        </p:nvSpPr>
        <p:spPr>
          <a:xfrm>
            <a:off x="1394188" y="3593538"/>
            <a:ext cx="160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3.3V GND A B X</a:t>
            </a:r>
            <a:endParaRPr sz="1100">
              <a:latin typeface="Roboto"/>
              <a:ea typeface="Roboto"/>
              <a:cs typeface="Roboto"/>
              <a:sym typeface="Roboto"/>
            </a:endParaRPr>
          </a:p>
        </p:txBody>
      </p:sp>
      <p:sp>
        <p:nvSpPr>
          <p:cNvPr id="557" name="Google Shape;557;p47"/>
          <p:cNvSpPr txBox="1"/>
          <p:nvPr/>
        </p:nvSpPr>
        <p:spPr>
          <a:xfrm>
            <a:off x="956238" y="3810750"/>
            <a:ext cx="160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3.3V GND A B X</a:t>
            </a:r>
            <a:endParaRPr sz="1100">
              <a:latin typeface="Roboto"/>
              <a:ea typeface="Roboto"/>
              <a:cs typeface="Roboto"/>
              <a:sym typeface="Roboto"/>
            </a:endParaRPr>
          </a:p>
        </p:txBody>
      </p:sp>
      <p:cxnSp>
        <p:nvCxnSpPr>
          <p:cNvPr id="558" name="Google Shape;558;p47"/>
          <p:cNvCxnSpPr/>
          <p:nvPr/>
        </p:nvCxnSpPr>
        <p:spPr>
          <a:xfrm>
            <a:off x="1189550" y="3719400"/>
            <a:ext cx="0" cy="100500"/>
          </a:xfrm>
          <a:prstGeom prst="straightConnector1">
            <a:avLst/>
          </a:prstGeom>
          <a:noFill/>
          <a:ln cap="flat" cmpd="sng" w="9525">
            <a:solidFill>
              <a:srgbClr val="424242"/>
            </a:solidFill>
            <a:prstDash val="solid"/>
            <a:round/>
            <a:headEnd len="med" w="med" type="none"/>
            <a:tailEnd len="med" w="med" type="none"/>
          </a:ln>
        </p:spPr>
      </p:cxnSp>
      <p:cxnSp>
        <p:nvCxnSpPr>
          <p:cNvPr id="559" name="Google Shape;559;p47"/>
          <p:cNvCxnSpPr/>
          <p:nvPr/>
        </p:nvCxnSpPr>
        <p:spPr>
          <a:xfrm>
            <a:off x="4557100" y="3685900"/>
            <a:ext cx="0" cy="201000"/>
          </a:xfrm>
          <a:prstGeom prst="straightConnector1">
            <a:avLst/>
          </a:prstGeom>
          <a:noFill/>
          <a:ln cap="flat" cmpd="sng" w="9525">
            <a:solidFill>
              <a:srgbClr val="424242"/>
            </a:solidFill>
            <a:prstDash val="solid"/>
            <a:round/>
            <a:headEnd len="med" w="med" type="none"/>
            <a:tailEnd len="med" w="med" type="none"/>
          </a:ln>
        </p:spPr>
      </p:cxnSp>
      <p:cxnSp>
        <p:nvCxnSpPr>
          <p:cNvPr id="560" name="Google Shape;560;p47"/>
          <p:cNvCxnSpPr/>
          <p:nvPr/>
        </p:nvCxnSpPr>
        <p:spPr>
          <a:xfrm rot="10800000">
            <a:off x="963400" y="3886950"/>
            <a:ext cx="3593700" cy="0"/>
          </a:xfrm>
          <a:prstGeom prst="straightConnector1">
            <a:avLst/>
          </a:prstGeom>
          <a:noFill/>
          <a:ln cap="flat" cmpd="sng" w="9525">
            <a:solidFill>
              <a:srgbClr val="424242"/>
            </a:solidFill>
            <a:prstDash val="solid"/>
            <a:round/>
            <a:headEnd len="med" w="med" type="none"/>
            <a:tailEnd len="med" w="med" type="none"/>
          </a:ln>
        </p:spPr>
      </p:cxnSp>
      <p:cxnSp>
        <p:nvCxnSpPr>
          <p:cNvPr id="561" name="Google Shape;561;p47"/>
          <p:cNvCxnSpPr/>
          <p:nvPr/>
        </p:nvCxnSpPr>
        <p:spPr>
          <a:xfrm rot="10800000">
            <a:off x="954175" y="3685925"/>
            <a:ext cx="0" cy="209400"/>
          </a:xfrm>
          <a:prstGeom prst="straightConnector1">
            <a:avLst/>
          </a:prstGeom>
          <a:noFill/>
          <a:ln cap="flat" cmpd="sng" w="9525">
            <a:solidFill>
              <a:srgbClr val="42424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a:t>
            </a:r>
            <a:endParaRPr/>
          </a:p>
        </p:txBody>
      </p:sp>
      <p:sp>
        <p:nvSpPr>
          <p:cNvPr id="567" name="Google Shape;567;p48"/>
          <p:cNvSpPr txBox="1"/>
          <p:nvPr>
            <p:ph idx="1" type="body"/>
          </p:nvPr>
        </p:nvSpPr>
        <p:spPr>
          <a:xfrm>
            <a:off x="729450" y="1774075"/>
            <a:ext cx="7688700" cy="32721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STM32 and Odrive -&gt; UART(ASCII) </a:t>
            </a:r>
            <a:endParaRPr sz="1700">
              <a:solidFill>
                <a:schemeClr val="dk2"/>
              </a:solidFill>
              <a:latin typeface="Arial"/>
              <a:ea typeface="Arial"/>
              <a:cs typeface="Arial"/>
              <a:sym typeface="Arial"/>
            </a:endParaRPr>
          </a:p>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STM32 and Nvidia -&gt; UART(ASCII)</a:t>
            </a:r>
            <a:endParaRPr sz="1700">
              <a:solidFill>
                <a:schemeClr val="dk2"/>
              </a:solidFill>
              <a:latin typeface="Arial"/>
              <a:ea typeface="Arial"/>
              <a:cs typeface="Arial"/>
              <a:sym typeface="Arial"/>
            </a:endParaRPr>
          </a:p>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Odrive and encoder -&gt; SPI(Serial Peripheral Interface)</a:t>
            </a:r>
            <a:endParaRPr sz="1700">
              <a:solidFill>
                <a:schemeClr val="dk2"/>
              </a:solidFill>
              <a:latin typeface="Arial"/>
              <a:ea typeface="Arial"/>
              <a:cs typeface="Arial"/>
              <a:sym typeface="Arial"/>
            </a:endParaRPr>
          </a:p>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Nvidia and touch sensor -&gt; I2C (Wire with USB)</a:t>
            </a:r>
            <a:endParaRPr sz="1700">
              <a:solidFill>
                <a:schemeClr val="dk2"/>
              </a:solidFill>
              <a:latin typeface="Arial"/>
              <a:ea typeface="Arial"/>
              <a:cs typeface="Arial"/>
              <a:sym typeface="Arial"/>
            </a:endParaRPr>
          </a:p>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Share GND to obtain right value</a:t>
            </a:r>
            <a:endParaRPr sz="1700">
              <a:solidFill>
                <a:schemeClr val="dk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9"/>
          <p:cNvSpPr txBox="1"/>
          <p:nvPr>
            <p:ph type="title"/>
          </p:nvPr>
        </p:nvSpPr>
        <p:spPr>
          <a:xfrm>
            <a:off x="489450" y="1318650"/>
            <a:ext cx="8165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Raspberry Pi</a:t>
            </a:r>
            <a:endParaRPr/>
          </a:p>
        </p:txBody>
      </p:sp>
      <p:sp>
        <p:nvSpPr>
          <p:cNvPr id="573" name="Google Shape;573;p49"/>
          <p:cNvSpPr txBox="1"/>
          <p:nvPr>
            <p:ph idx="1" type="body"/>
          </p:nvPr>
        </p:nvSpPr>
        <p:spPr>
          <a:xfrm>
            <a:off x="621425" y="2078875"/>
            <a:ext cx="5103600" cy="2905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Job</a:t>
            </a:r>
            <a:endParaRPr sz="1700">
              <a:solidFill>
                <a:schemeClr val="dk2"/>
              </a:solidFill>
              <a:latin typeface="Arial"/>
              <a:ea typeface="Arial"/>
              <a:cs typeface="Arial"/>
              <a:sym typeface="Arial"/>
            </a:endParaRPr>
          </a:p>
          <a:p>
            <a:pPr indent="-336550" lvl="1" marL="914400" rtl="0" algn="l">
              <a:lnSpc>
                <a:spcPct val="115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Drive the touchscreen</a:t>
            </a:r>
            <a:endParaRPr sz="1700">
              <a:solidFill>
                <a:schemeClr val="dk2"/>
              </a:solidFill>
              <a:latin typeface="Arial"/>
              <a:ea typeface="Arial"/>
              <a:cs typeface="Arial"/>
              <a:sym typeface="Arial"/>
            </a:endParaRPr>
          </a:p>
          <a:p>
            <a:pPr indent="-336550" lvl="1" marL="914400" rtl="0" algn="l">
              <a:lnSpc>
                <a:spcPct val="115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Mouse tracking</a:t>
            </a:r>
            <a:endParaRPr sz="1700">
              <a:solidFill>
                <a:schemeClr val="dk2"/>
              </a:solidFill>
              <a:latin typeface="Arial"/>
              <a:ea typeface="Arial"/>
              <a:cs typeface="Arial"/>
              <a:sym typeface="Arial"/>
            </a:endParaRPr>
          </a:p>
          <a:p>
            <a:pPr indent="-336550" lvl="1" marL="914400" rtl="0" algn="l">
              <a:lnSpc>
                <a:spcPct val="115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Send data to STM32</a:t>
            </a:r>
            <a:endParaRPr sz="1700">
              <a:solidFill>
                <a:schemeClr val="dk2"/>
              </a:solidFill>
              <a:highlight>
                <a:srgbClr val="FFFFFF"/>
              </a:highlight>
              <a:latin typeface="Arial"/>
              <a:ea typeface="Arial"/>
              <a:cs typeface="Arial"/>
              <a:sym typeface="Arial"/>
            </a:endParaRPr>
          </a:p>
        </p:txBody>
      </p:sp>
      <p:pic>
        <p:nvPicPr>
          <p:cNvPr id="574" name="Google Shape;574;p49"/>
          <p:cNvPicPr preferRelativeResize="0"/>
          <p:nvPr/>
        </p:nvPicPr>
        <p:blipFill>
          <a:blip r:embed="rId3">
            <a:alphaModFix/>
          </a:blip>
          <a:stretch>
            <a:fillRect/>
          </a:stretch>
        </p:blipFill>
        <p:spPr>
          <a:xfrm>
            <a:off x="5085975" y="2082450"/>
            <a:ext cx="3639425" cy="242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0"/>
          <p:cNvSpPr txBox="1"/>
          <p:nvPr>
            <p:ph type="title"/>
          </p:nvPr>
        </p:nvSpPr>
        <p:spPr>
          <a:xfrm>
            <a:off x="729450" y="1166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STM32</a:t>
            </a:r>
            <a:endParaRPr/>
          </a:p>
        </p:txBody>
      </p:sp>
      <p:pic>
        <p:nvPicPr>
          <p:cNvPr id="580" name="Google Shape;580;p50"/>
          <p:cNvPicPr preferRelativeResize="0"/>
          <p:nvPr/>
        </p:nvPicPr>
        <p:blipFill>
          <a:blip r:embed="rId3">
            <a:alphaModFix/>
          </a:blip>
          <a:stretch>
            <a:fillRect/>
          </a:stretch>
        </p:blipFill>
        <p:spPr>
          <a:xfrm>
            <a:off x="6431251" y="870850"/>
            <a:ext cx="2254801" cy="4175301"/>
          </a:xfrm>
          <a:prstGeom prst="rect">
            <a:avLst/>
          </a:prstGeom>
          <a:noFill/>
          <a:ln>
            <a:noFill/>
          </a:ln>
        </p:spPr>
      </p:pic>
      <p:sp>
        <p:nvSpPr>
          <p:cNvPr id="581" name="Google Shape;581;p50"/>
          <p:cNvSpPr txBox="1"/>
          <p:nvPr>
            <p:ph idx="1" type="body"/>
          </p:nvPr>
        </p:nvSpPr>
        <p:spPr>
          <a:xfrm>
            <a:off x="595175" y="1545450"/>
            <a:ext cx="6108300" cy="327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STM32 and Odrive -&gt; UART(ASCII) </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Baud rate: 115200</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Request position and velocity(unit in revolution)</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Receive data and preprocess(offset elimination and reduction ratio calculation) to get actual angle.</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Calculate position in 2D tablet and Jacobian</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Determine the force act on end-effect and trans to torque with Jacobian</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Send cmd to Odrive</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500Hz</a:t>
            </a:r>
            <a:endParaRPr sz="1400">
              <a:solidFill>
                <a:schemeClr val="dk2"/>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STM32 and Nvidia -&gt; UART(ASCII)</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Baud rate: 11520</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Request touchscreen position</a:t>
            </a:r>
            <a:endParaRPr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50Hz</a:t>
            </a:r>
            <a:endParaRPr sz="1400">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Odrive</a:t>
            </a:r>
            <a:endParaRPr/>
          </a:p>
        </p:txBody>
      </p:sp>
      <p:sp>
        <p:nvSpPr>
          <p:cNvPr id="587" name="Google Shape;587;p51"/>
          <p:cNvSpPr txBox="1"/>
          <p:nvPr>
            <p:ph idx="1" type="body"/>
          </p:nvPr>
        </p:nvSpPr>
        <p:spPr>
          <a:xfrm>
            <a:off x="729450" y="2078875"/>
            <a:ext cx="48783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Python lib odrivetool</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DC power voltage input range 12-56V</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Peak current 120A per motor</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UART communication</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Position control and input torque </a:t>
            </a:r>
            <a:endParaRPr sz="1700">
              <a:solidFill>
                <a:schemeClr val="dk2"/>
              </a:solidFill>
              <a:latin typeface="Arial"/>
              <a:ea typeface="Arial"/>
              <a:cs typeface="Arial"/>
              <a:sym typeface="Arial"/>
            </a:endParaRPr>
          </a:p>
        </p:txBody>
      </p:sp>
      <p:pic>
        <p:nvPicPr>
          <p:cNvPr id="588" name="Google Shape;588;p51"/>
          <p:cNvPicPr preferRelativeResize="0"/>
          <p:nvPr/>
        </p:nvPicPr>
        <p:blipFill>
          <a:blip r:embed="rId3">
            <a:alphaModFix/>
          </a:blip>
          <a:stretch>
            <a:fillRect/>
          </a:stretch>
        </p:blipFill>
        <p:spPr>
          <a:xfrm>
            <a:off x="5863500" y="1688250"/>
            <a:ext cx="3042351" cy="3042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Overview</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Move 2 points around in a plane</a:t>
            </a:r>
            <a:endParaRPr sz="2800"/>
          </a:p>
          <a:p>
            <a:pPr indent="-406400" lvl="0" marL="457200" rtl="0" algn="l">
              <a:spcBef>
                <a:spcPts val="0"/>
              </a:spcBef>
              <a:spcAft>
                <a:spcPts val="0"/>
              </a:spcAft>
              <a:buSzPts val="2800"/>
              <a:buChar char="●"/>
            </a:pPr>
            <a:r>
              <a:rPr lang="en" sz="2800"/>
              <a:t>Provide force to user through magnet</a:t>
            </a:r>
            <a:endParaRPr sz="2800"/>
          </a:p>
          <a:p>
            <a:pPr indent="-406400" lvl="0" marL="457200" rtl="0" algn="l">
              <a:spcBef>
                <a:spcPts val="0"/>
              </a:spcBef>
              <a:spcAft>
                <a:spcPts val="0"/>
              </a:spcAft>
              <a:buSzPts val="2800"/>
              <a:buChar char="●"/>
            </a:pPr>
            <a:r>
              <a:rPr lang="en" sz="2800"/>
              <a:t>User can interact with various virtual objects through display</a:t>
            </a:r>
            <a:endParaRPr sz="2800"/>
          </a:p>
          <a:p>
            <a:pPr indent="-406400" lvl="0" marL="457200" rtl="0" algn="l">
              <a:spcBef>
                <a:spcPts val="0"/>
              </a:spcBef>
              <a:spcAft>
                <a:spcPts val="0"/>
              </a:spcAft>
              <a:buSzPts val="2800"/>
              <a:buChar char="●"/>
            </a:pPr>
            <a:r>
              <a:rPr lang="en" sz="2800"/>
              <a:t>Robot can track location of 1 or 2 fingers</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Odrive</a:t>
            </a:r>
            <a:endParaRPr/>
          </a:p>
        </p:txBody>
      </p:sp>
      <p:sp>
        <p:nvSpPr>
          <p:cNvPr id="594" name="Google Shape;594;p52"/>
          <p:cNvSpPr txBox="1"/>
          <p:nvPr>
            <p:ph idx="1" type="body"/>
          </p:nvPr>
        </p:nvSpPr>
        <p:spPr>
          <a:xfrm>
            <a:off x="729450" y="2078875"/>
            <a:ext cx="63312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Odrive calibration config</a:t>
            </a:r>
            <a:endParaRPr sz="1700">
              <a:solidFill>
                <a:schemeClr val="dk2"/>
              </a:solidFill>
              <a:latin typeface="Arial"/>
              <a:ea typeface="Arial"/>
              <a:cs typeface="Arial"/>
              <a:sym typeface="Arial"/>
            </a:endParaRPr>
          </a:p>
          <a:p>
            <a:pPr indent="-336550" lvl="1" marL="9144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Odrv0.axis0.motor.config</a:t>
            </a:r>
            <a:endParaRPr sz="1700">
              <a:solidFill>
                <a:schemeClr val="dk2"/>
              </a:solidFill>
              <a:latin typeface="Arial"/>
              <a:ea typeface="Arial"/>
              <a:cs typeface="Arial"/>
              <a:sym typeface="Arial"/>
            </a:endParaRPr>
          </a:p>
          <a:p>
            <a:pPr indent="-336550" lvl="1" marL="9144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Odrv0.axis0.controller.config</a:t>
            </a:r>
            <a:endParaRPr sz="1700">
              <a:solidFill>
                <a:schemeClr val="dk2"/>
              </a:solidFill>
              <a:latin typeface="Arial"/>
              <a:ea typeface="Arial"/>
              <a:cs typeface="Arial"/>
              <a:sym typeface="Arial"/>
            </a:endParaRPr>
          </a:p>
          <a:p>
            <a:pPr indent="-336550" lvl="1" marL="9144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Odrv0.axis0.encoder.config</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Difference between axis0(green) and axis1(pink)</a:t>
            </a:r>
            <a:endParaRPr sz="1700">
              <a:solidFill>
                <a:schemeClr val="dk2"/>
              </a:solidFill>
              <a:latin typeface="Arial"/>
              <a:ea typeface="Arial"/>
              <a:cs typeface="Arial"/>
              <a:sym typeface="Arial"/>
            </a:endParaRPr>
          </a:p>
          <a:p>
            <a:pPr indent="-336550" lvl="1" marL="9144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Odrv0.axis0.controller.config.pos_gain = 100</a:t>
            </a:r>
            <a:endParaRPr sz="1700">
              <a:solidFill>
                <a:schemeClr val="dk2"/>
              </a:solidFill>
              <a:latin typeface="Arial"/>
              <a:ea typeface="Arial"/>
              <a:cs typeface="Arial"/>
              <a:sym typeface="Arial"/>
            </a:endParaRPr>
          </a:p>
          <a:p>
            <a:pPr indent="-336550" lvl="1" marL="9144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Odrv0.axis1.controller.config.pos_gain = 200</a:t>
            </a:r>
            <a:endParaRPr sz="1700">
              <a:solidFill>
                <a:schemeClr val="dk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Encoder</a:t>
            </a:r>
            <a:endParaRPr/>
          </a:p>
        </p:txBody>
      </p:sp>
      <p:sp>
        <p:nvSpPr>
          <p:cNvPr id="600" name="Google Shape;600;p53"/>
          <p:cNvSpPr txBox="1"/>
          <p:nvPr>
            <p:ph idx="1" type="body"/>
          </p:nvPr>
        </p:nvSpPr>
        <p:spPr>
          <a:xfrm>
            <a:off x="729450" y="1962925"/>
            <a:ext cx="5222700" cy="1890000"/>
          </a:xfrm>
          <a:prstGeom prst="rect">
            <a:avLst/>
          </a:prstGeom>
        </p:spPr>
        <p:txBody>
          <a:bodyPr anchorCtr="0" anchor="t" bIns="91425" lIns="91425" spcFirstLastPara="1" rIns="91425" wrap="square" tIns="91425">
            <a:normAutofit/>
          </a:bodyPr>
          <a:lstStyle/>
          <a:p>
            <a:pPr indent="-336550" lvl="0" marL="457200" rtl="0" algn="l">
              <a:lnSpc>
                <a:spcPct val="110000"/>
              </a:lnSpc>
              <a:spcBef>
                <a:spcPts val="0"/>
              </a:spcBef>
              <a:spcAft>
                <a:spcPts val="0"/>
              </a:spcAft>
              <a:buClr>
                <a:srgbClr val="333333"/>
              </a:buClr>
              <a:buSzPts val="1700"/>
              <a:buFont typeface="Arial"/>
              <a:buChar char="●"/>
            </a:pPr>
            <a:r>
              <a:rPr lang="en" sz="1700">
                <a:solidFill>
                  <a:srgbClr val="333333"/>
                </a:solidFill>
                <a:latin typeface="Arial"/>
                <a:ea typeface="Arial"/>
                <a:cs typeface="Arial"/>
                <a:sym typeface="Arial"/>
              </a:rPr>
              <a:t>AMT102-V from CUI Devices</a:t>
            </a:r>
            <a:endParaRPr sz="1700">
              <a:solidFill>
                <a:srgbClr val="333333"/>
              </a:solidFill>
              <a:latin typeface="Arial"/>
              <a:ea typeface="Arial"/>
              <a:cs typeface="Arial"/>
              <a:sym typeface="Arial"/>
            </a:endParaRPr>
          </a:p>
          <a:p>
            <a:pPr indent="-336550" lvl="0" marL="457200" rtl="0" algn="l">
              <a:lnSpc>
                <a:spcPct val="110000"/>
              </a:lnSpc>
              <a:spcBef>
                <a:spcPts val="0"/>
              </a:spcBef>
              <a:spcAft>
                <a:spcPts val="0"/>
              </a:spcAft>
              <a:buClr>
                <a:srgbClr val="333333"/>
              </a:buClr>
              <a:buSzPts val="1700"/>
              <a:buFont typeface="Arial"/>
              <a:buChar char="●"/>
            </a:pPr>
            <a:r>
              <a:rPr lang="en" sz="1700">
                <a:solidFill>
                  <a:srgbClr val="333333"/>
                </a:solidFill>
                <a:latin typeface="Arial"/>
                <a:ea typeface="Arial"/>
                <a:cs typeface="Arial"/>
                <a:sym typeface="Arial"/>
              </a:rPr>
              <a:t>Quadrature resolutions 2048 PPR(</a:t>
            </a:r>
            <a:r>
              <a:rPr lang="en" sz="1700">
                <a:solidFill>
                  <a:srgbClr val="202124"/>
                </a:solidFill>
                <a:highlight>
                  <a:schemeClr val="lt1"/>
                </a:highlight>
                <a:latin typeface="Roboto"/>
                <a:ea typeface="Roboto"/>
                <a:cs typeface="Roboto"/>
                <a:sym typeface="Roboto"/>
              </a:rPr>
              <a:t>Pulses Per Revolution)</a:t>
            </a:r>
            <a:endParaRPr sz="1700">
              <a:solidFill>
                <a:srgbClr val="333333"/>
              </a:solidFill>
              <a:latin typeface="Arial"/>
              <a:ea typeface="Arial"/>
              <a:cs typeface="Arial"/>
              <a:sym typeface="Arial"/>
            </a:endParaRPr>
          </a:p>
          <a:p>
            <a:pPr indent="-336550" lvl="0" marL="457200" rtl="0" algn="l">
              <a:lnSpc>
                <a:spcPct val="110000"/>
              </a:lnSpc>
              <a:spcBef>
                <a:spcPts val="0"/>
              </a:spcBef>
              <a:spcAft>
                <a:spcPts val="0"/>
              </a:spcAft>
              <a:buClr>
                <a:srgbClr val="333333"/>
              </a:buClr>
              <a:buSzPts val="1700"/>
              <a:buFont typeface="Arial"/>
              <a:buChar char="●"/>
            </a:pPr>
            <a:r>
              <a:rPr lang="en" sz="1700">
                <a:solidFill>
                  <a:srgbClr val="333333"/>
                </a:solidFill>
                <a:latin typeface="Arial"/>
                <a:ea typeface="Arial"/>
                <a:cs typeface="Arial"/>
                <a:sym typeface="Arial"/>
              </a:rPr>
              <a:t>Counts Per Revolution 2048*4</a:t>
            </a:r>
            <a:endParaRPr sz="1700">
              <a:solidFill>
                <a:srgbClr val="333333"/>
              </a:solidFill>
              <a:latin typeface="Arial"/>
              <a:ea typeface="Arial"/>
              <a:cs typeface="Arial"/>
              <a:sym typeface="Arial"/>
            </a:endParaRPr>
          </a:p>
          <a:p>
            <a:pPr indent="-336550" lvl="0" marL="457200" rtl="0" algn="l">
              <a:lnSpc>
                <a:spcPct val="110000"/>
              </a:lnSpc>
              <a:spcBef>
                <a:spcPts val="0"/>
              </a:spcBef>
              <a:spcAft>
                <a:spcPts val="0"/>
              </a:spcAft>
              <a:buClr>
                <a:srgbClr val="333333"/>
              </a:buClr>
              <a:buSzPts val="1700"/>
              <a:buFont typeface="Arial"/>
              <a:buChar char="●"/>
            </a:pPr>
            <a:r>
              <a:rPr lang="en" sz="1700">
                <a:solidFill>
                  <a:srgbClr val="333333"/>
                </a:solidFill>
                <a:latin typeface="Arial"/>
                <a:ea typeface="Arial"/>
                <a:cs typeface="Arial"/>
                <a:sym typeface="Arial"/>
              </a:rPr>
              <a:t>Creates linear resolution of 28 μm at end effector</a:t>
            </a:r>
            <a:endParaRPr sz="1700"/>
          </a:p>
        </p:txBody>
      </p:sp>
      <p:pic>
        <p:nvPicPr>
          <p:cNvPr id="601" name="Google Shape;601;p53"/>
          <p:cNvPicPr preferRelativeResize="0"/>
          <p:nvPr/>
        </p:nvPicPr>
        <p:blipFill>
          <a:blip r:embed="rId3">
            <a:alphaModFix/>
          </a:blip>
          <a:stretch>
            <a:fillRect/>
          </a:stretch>
        </p:blipFill>
        <p:spPr>
          <a:xfrm>
            <a:off x="6122325" y="1798075"/>
            <a:ext cx="2724150" cy="2590800"/>
          </a:xfrm>
          <a:prstGeom prst="rect">
            <a:avLst/>
          </a:prstGeom>
          <a:noFill/>
          <a:ln>
            <a:noFill/>
          </a:ln>
        </p:spPr>
      </p:pic>
      <p:pic>
        <p:nvPicPr>
          <p:cNvPr id="602" name="Google Shape;602;p53"/>
          <p:cNvPicPr preferRelativeResize="0"/>
          <p:nvPr/>
        </p:nvPicPr>
        <p:blipFill>
          <a:blip r:embed="rId4">
            <a:alphaModFix/>
          </a:blip>
          <a:stretch>
            <a:fillRect/>
          </a:stretch>
        </p:blipFill>
        <p:spPr>
          <a:xfrm>
            <a:off x="2842071" y="3553825"/>
            <a:ext cx="2900700" cy="150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Touchscreen</a:t>
            </a:r>
            <a:endParaRPr/>
          </a:p>
        </p:txBody>
      </p:sp>
      <p:sp>
        <p:nvSpPr>
          <p:cNvPr id="608" name="Google Shape;608;p54"/>
          <p:cNvSpPr txBox="1"/>
          <p:nvPr>
            <p:ph idx="1" type="body"/>
          </p:nvPr>
        </p:nvSpPr>
        <p:spPr>
          <a:xfrm>
            <a:off x="729450" y="2078875"/>
            <a:ext cx="49980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10” x 7” Display  (1280*800 pixel)</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Single point touchscreen</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Run tablet off of Nvidia Jetson Xavier NX</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Touch sensor with USB</a:t>
            </a:r>
            <a:endParaRPr sz="1700"/>
          </a:p>
        </p:txBody>
      </p:sp>
      <p:pic>
        <p:nvPicPr>
          <p:cNvPr id="609" name="Google Shape;609;p54"/>
          <p:cNvPicPr preferRelativeResize="0"/>
          <p:nvPr/>
        </p:nvPicPr>
        <p:blipFill>
          <a:blip r:embed="rId3">
            <a:alphaModFix/>
          </a:blip>
          <a:stretch>
            <a:fillRect/>
          </a:stretch>
        </p:blipFill>
        <p:spPr>
          <a:xfrm>
            <a:off x="5930875" y="1853850"/>
            <a:ext cx="2927376" cy="2927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 - Touchscreen</a:t>
            </a:r>
            <a:endParaRPr/>
          </a:p>
        </p:txBody>
      </p:sp>
      <p:sp>
        <p:nvSpPr>
          <p:cNvPr id="615" name="Google Shape;615;p55"/>
          <p:cNvSpPr txBox="1"/>
          <p:nvPr>
            <p:ph idx="1" type="body"/>
          </p:nvPr>
        </p:nvSpPr>
        <p:spPr>
          <a:xfrm>
            <a:off x="729450" y="2078875"/>
            <a:ext cx="32910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Using python lib pyautogui </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Tracking mouse position</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Return position values in pixel</a:t>
            </a:r>
            <a:endParaRPr sz="1700">
              <a:solidFill>
                <a:schemeClr val="dk2"/>
              </a:solidFill>
              <a:latin typeface="Arial"/>
              <a:ea typeface="Arial"/>
              <a:cs typeface="Arial"/>
              <a:sym typeface="Arial"/>
            </a:endParaRPr>
          </a:p>
          <a:p>
            <a:pPr indent="-336550" lvl="0" marL="457200" rtl="0" algn="l">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CRITICAL: Touchscreen only supports single touch</a:t>
            </a:r>
            <a:endParaRPr sz="1700">
              <a:solidFill>
                <a:schemeClr val="dk2"/>
              </a:solidFill>
              <a:latin typeface="Arial"/>
              <a:ea typeface="Arial"/>
              <a:cs typeface="Arial"/>
              <a:sym typeface="Arial"/>
            </a:endParaRPr>
          </a:p>
        </p:txBody>
      </p:sp>
      <p:pic>
        <p:nvPicPr>
          <p:cNvPr id="616" name="Google Shape;616;p55"/>
          <p:cNvPicPr preferRelativeResize="0"/>
          <p:nvPr/>
        </p:nvPicPr>
        <p:blipFill>
          <a:blip r:embed="rId3">
            <a:alphaModFix/>
          </a:blip>
          <a:stretch>
            <a:fillRect/>
          </a:stretch>
        </p:blipFill>
        <p:spPr>
          <a:xfrm>
            <a:off x="4140893" y="2078875"/>
            <a:ext cx="4875683" cy="2261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Overview: Software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7"/>
          <p:cNvSpPr txBox="1"/>
          <p:nvPr>
            <p:ph type="title"/>
          </p:nvPr>
        </p:nvSpPr>
        <p:spPr>
          <a:xfrm>
            <a:off x="727650" y="55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System: Control Theory – Passive</a:t>
            </a:r>
            <a:endParaRPr/>
          </a:p>
        </p:txBody>
      </p:sp>
      <p:pic>
        <p:nvPicPr>
          <p:cNvPr id="627" name="Google Shape;627;p57"/>
          <p:cNvPicPr preferRelativeResize="0"/>
          <p:nvPr/>
        </p:nvPicPr>
        <p:blipFill>
          <a:blip r:embed="rId3">
            <a:alphaModFix/>
          </a:blip>
          <a:stretch>
            <a:fillRect/>
          </a:stretch>
        </p:blipFill>
        <p:spPr>
          <a:xfrm>
            <a:off x="152400" y="1245475"/>
            <a:ext cx="8756900" cy="37456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8"/>
          <p:cNvSpPr txBox="1"/>
          <p:nvPr>
            <p:ph type="title"/>
          </p:nvPr>
        </p:nvSpPr>
        <p:spPr>
          <a:xfrm>
            <a:off x="727650" y="55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System: Control Theory – Active</a:t>
            </a:r>
            <a:endParaRPr/>
          </a:p>
        </p:txBody>
      </p:sp>
      <p:pic>
        <p:nvPicPr>
          <p:cNvPr id="633" name="Google Shape;633;p58"/>
          <p:cNvPicPr preferRelativeResize="0"/>
          <p:nvPr/>
        </p:nvPicPr>
        <p:blipFill>
          <a:blip r:embed="rId3">
            <a:alphaModFix/>
          </a:blip>
          <a:stretch>
            <a:fillRect/>
          </a:stretch>
        </p:blipFill>
        <p:spPr>
          <a:xfrm>
            <a:off x="152400" y="1245475"/>
            <a:ext cx="8628844" cy="3745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9"/>
          <p:cNvSpPr txBox="1"/>
          <p:nvPr>
            <p:ph type="title"/>
          </p:nvPr>
        </p:nvSpPr>
        <p:spPr>
          <a:xfrm>
            <a:off x="727650" y="55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System: Control Theory – Active</a:t>
            </a:r>
            <a:endParaRPr/>
          </a:p>
        </p:txBody>
      </p:sp>
      <p:pic>
        <p:nvPicPr>
          <p:cNvPr id="639" name="Google Shape;639;p59"/>
          <p:cNvPicPr preferRelativeResize="0"/>
          <p:nvPr/>
        </p:nvPicPr>
        <p:blipFill>
          <a:blip r:embed="rId3">
            <a:alphaModFix/>
          </a:blip>
          <a:stretch>
            <a:fillRect/>
          </a:stretch>
        </p:blipFill>
        <p:spPr>
          <a:xfrm>
            <a:off x="326650" y="1231525"/>
            <a:ext cx="8411228" cy="3745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0"/>
          <p:cNvSpPr txBox="1"/>
          <p:nvPr>
            <p:ph type="title"/>
          </p:nvPr>
        </p:nvSpPr>
        <p:spPr>
          <a:xfrm>
            <a:off x="727800" y="401100"/>
            <a:ext cx="7768200" cy="9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 Map</a:t>
            </a:r>
            <a:endParaRPr/>
          </a:p>
        </p:txBody>
      </p:sp>
      <p:sp>
        <p:nvSpPr>
          <p:cNvPr id="645" name="Google Shape;645;p60"/>
          <p:cNvSpPr txBox="1"/>
          <p:nvPr/>
        </p:nvSpPr>
        <p:spPr>
          <a:xfrm>
            <a:off x="727800" y="1313100"/>
            <a:ext cx="4939500" cy="36480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3"/>
              </a:rPr>
              <a:t>Review of High-Level Goals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4"/>
              </a:rPr>
              <a:t>Design Overview</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5"/>
              </a:rPr>
              <a:t>CAD</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6"/>
              </a:rPr>
              <a:t>Key Supporting Analysis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7"/>
              </a:rPr>
              <a:t>Demonstrations</a:t>
            </a:r>
            <a:endParaRPr sz="2500">
              <a:solidFill>
                <a:schemeClr val="lt1"/>
              </a:solidFill>
              <a:latin typeface="Lato"/>
              <a:ea typeface="Lato"/>
              <a:cs typeface="Lato"/>
              <a:sym typeface="Lato"/>
            </a:endParaRPr>
          </a:p>
        </p:txBody>
      </p:sp>
      <p:sp>
        <p:nvSpPr>
          <p:cNvPr id="646" name="Google Shape;646;p60"/>
          <p:cNvSpPr/>
          <p:nvPr/>
        </p:nvSpPr>
        <p:spPr>
          <a:xfrm>
            <a:off x="606225" y="2865000"/>
            <a:ext cx="4649400" cy="544200"/>
          </a:xfrm>
          <a:prstGeom prst="rect">
            <a:avLst/>
          </a:prstGeom>
          <a:noFill/>
          <a:ln cap="flat" cmpd="sng" w="28575">
            <a:solidFill>
              <a:srgbClr val="1C36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CAD Files &amp; </a:t>
            </a:r>
            <a:r>
              <a:rPr lang="en"/>
              <a:t>PDF Of Toleranced Drawings</a:t>
            </a:r>
            <a:endParaRPr/>
          </a:p>
          <a:p>
            <a:pPr indent="0" lvl="0" marL="0" rtl="0" algn="l">
              <a:spcBef>
                <a:spcPts val="0"/>
              </a:spcBef>
              <a:spcAft>
                <a:spcPts val="0"/>
              </a:spcAft>
              <a:buNone/>
            </a:pPr>
            <a:r>
              <a:t/>
            </a:r>
            <a:endParaRPr/>
          </a:p>
        </p:txBody>
      </p:sp>
      <p:sp>
        <p:nvSpPr>
          <p:cNvPr id="652" name="Google Shape;652;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CAD files and drawings can be found at:</a:t>
            </a:r>
            <a:endParaRPr/>
          </a:p>
          <a:p>
            <a:pPr indent="0" lvl="0" marL="0" rtl="0" algn="l">
              <a:spcBef>
                <a:spcPts val="1200"/>
              </a:spcBef>
              <a:spcAft>
                <a:spcPts val="0"/>
              </a:spcAft>
              <a:buNone/>
            </a:pPr>
            <a:r>
              <a:rPr lang="en" u="sng">
                <a:solidFill>
                  <a:schemeClr val="hlink"/>
                </a:solidFill>
                <a:hlinkClick r:id="rId3"/>
              </a:rPr>
              <a:t>RDS 2022 Student Access Folder/Tablet/CAD</a:t>
            </a:r>
            <a:endParaRPr/>
          </a:p>
          <a:p>
            <a:pPr indent="0" lvl="0" marL="0" rtl="0" algn="l">
              <a:spcBef>
                <a:spcPts val="1200"/>
              </a:spcBef>
              <a:spcAft>
                <a:spcPts val="0"/>
              </a:spcAft>
              <a:buNone/>
            </a:pPr>
            <a:r>
              <a:rPr lang="en"/>
              <a:t>If you have a GrabCAD account they can also be found at:</a:t>
            </a:r>
            <a:endParaRPr/>
          </a:p>
          <a:p>
            <a:pPr indent="0" lvl="0" marL="0" rtl="0" algn="l">
              <a:spcBef>
                <a:spcPts val="1200"/>
              </a:spcBef>
              <a:spcAft>
                <a:spcPts val="0"/>
              </a:spcAft>
              <a:buNone/>
            </a:pPr>
            <a:r>
              <a:rPr lang="en" u="sng">
                <a:solidFill>
                  <a:schemeClr val="hlink"/>
                </a:solidFill>
                <a:hlinkClick r:id="rId4"/>
              </a:rPr>
              <a:t>Link to GrabCAD</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Requirements</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Continuous 6N at the end effector</a:t>
            </a:r>
            <a:endParaRPr sz="2100"/>
          </a:p>
          <a:p>
            <a:pPr indent="-361950" lvl="0" marL="457200" rtl="0" algn="l">
              <a:spcBef>
                <a:spcPts val="0"/>
              </a:spcBef>
              <a:spcAft>
                <a:spcPts val="0"/>
              </a:spcAft>
              <a:buSzPts val="2100"/>
              <a:buChar char="●"/>
            </a:pPr>
            <a:r>
              <a:rPr lang="en" sz="2100"/>
              <a:t>Moving speed up to 150 mm/s</a:t>
            </a:r>
            <a:endParaRPr sz="2100"/>
          </a:p>
          <a:p>
            <a:pPr indent="-361950" lvl="0" marL="457200" rtl="0" algn="l">
              <a:spcBef>
                <a:spcPts val="0"/>
              </a:spcBef>
              <a:spcAft>
                <a:spcPts val="0"/>
              </a:spcAft>
              <a:buSzPts val="2100"/>
              <a:buChar char="●"/>
            </a:pPr>
            <a:r>
              <a:rPr lang="en" sz="2100"/>
              <a:t>Wall stiffness of 1N/mm</a:t>
            </a:r>
            <a:endParaRPr sz="2100"/>
          </a:p>
          <a:p>
            <a:pPr indent="0" lvl="0" marL="0" rtl="0" algn="l">
              <a:spcBef>
                <a:spcPts val="1200"/>
              </a:spcBef>
              <a:spcAft>
                <a:spcPts val="0"/>
              </a:spcAft>
              <a:buNone/>
            </a:pPr>
            <a:r>
              <a:t/>
            </a:r>
            <a:endParaRPr sz="2100"/>
          </a:p>
          <a:p>
            <a:pPr indent="0" lvl="0" marL="0" rtl="0" algn="l">
              <a:spcBef>
                <a:spcPts val="1200"/>
              </a:spcBef>
              <a:spcAft>
                <a:spcPts val="1200"/>
              </a:spcAft>
              <a:buNone/>
            </a:pPr>
            <a:r>
              <a:rPr lang="en" sz="2100" u="sng">
                <a:solidFill>
                  <a:schemeClr val="hlink"/>
                </a:solidFill>
                <a:hlinkClick r:id="rId3"/>
              </a:rPr>
              <a:t>Documentation: Requirements &amp; Architecture</a:t>
            </a:r>
            <a:endParaRPr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2"/>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pic>
        <p:nvPicPr>
          <p:cNvPr id="658" name="Google Shape;658;p62"/>
          <p:cNvPicPr preferRelativeResize="0"/>
          <p:nvPr/>
        </p:nvPicPr>
        <p:blipFill rotWithShape="1">
          <a:blip r:embed="rId3">
            <a:alphaModFix/>
          </a:blip>
          <a:srcRect b="7273" l="11373" r="17228" t="11458"/>
          <a:stretch/>
        </p:blipFill>
        <p:spPr>
          <a:xfrm>
            <a:off x="3684600" y="783000"/>
            <a:ext cx="5208949" cy="4077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pic>
        <p:nvPicPr>
          <p:cNvPr id="664" name="Google Shape;664;p63"/>
          <p:cNvPicPr preferRelativeResize="0"/>
          <p:nvPr/>
        </p:nvPicPr>
        <p:blipFill>
          <a:blip r:embed="rId3">
            <a:alphaModFix/>
          </a:blip>
          <a:stretch>
            <a:fillRect/>
          </a:stretch>
        </p:blipFill>
        <p:spPr>
          <a:xfrm>
            <a:off x="3780950" y="899956"/>
            <a:ext cx="5254426" cy="40613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4"/>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pic>
        <p:nvPicPr>
          <p:cNvPr id="670" name="Google Shape;670;p64"/>
          <p:cNvPicPr preferRelativeResize="0"/>
          <p:nvPr/>
        </p:nvPicPr>
        <p:blipFill>
          <a:blip r:embed="rId3">
            <a:alphaModFix/>
          </a:blip>
          <a:stretch>
            <a:fillRect/>
          </a:stretch>
        </p:blipFill>
        <p:spPr>
          <a:xfrm>
            <a:off x="3949049" y="809150"/>
            <a:ext cx="5194950" cy="40295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5"/>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pic>
        <p:nvPicPr>
          <p:cNvPr id="676" name="Google Shape;676;p65"/>
          <p:cNvPicPr preferRelativeResize="0"/>
          <p:nvPr/>
        </p:nvPicPr>
        <p:blipFill>
          <a:blip r:embed="rId3">
            <a:alphaModFix/>
          </a:blip>
          <a:stretch>
            <a:fillRect/>
          </a:stretch>
        </p:blipFill>
        <p:spPr>
          <a:xfrm>
            <a:off x="412700" y="1495775"/>
            <a:ext cx="3970724" cy="3089249"/>
          </a:xfrm>
          <a:prstGeom prst="rect">
            <a:avLst/>
          </a:prstGeom>
          <a:noFill/>
          <a:ln>
            <a:noFill/>
          </a:ln>
        </p:spPr>
      </p:pic>
      <p:pic>
        <p:nvPicPr>
          <p:cNvPr id="677" name="Google Shape;677;p65"/>
          <p:cNvPicPr preferRelativeResize="0"/>
          <p:nvPr/>
        </p:nvPicPr>
        <p:blipFill>
          <a:blip r:embed="rId4">
            <a:alphaModFix/>
          </a:blip>
          <a:stretch>
            <a:fillRect/>
          </a:stretch>
        </p:blipFill>
        <p:spPr>
          <a:xfrm>
            <a:off x="4572004" y="1495775"/>
            <a:ext cx="3999297" cy="3089251"/>
          </a:xfrm>
          <a:prstGeom prst="rect">
            <a:avLst/>
          </a:prstGeom>
          <a:noFill/>
          <a:ln>
            <a:noFill/>
          </a:ln>
        </p:spPr>
      </p:pic>
      <p:sp>
        <p:nvSpPr>
          <p:cNvPr id="678" name="Google Shape;678;p65"/>
          <p:cNvSpPr txBox="1"/>
          <p:nvPr/>
        </p:nvSpPr>
        <p:spPr>
          <a:xfrm>
            <a:off x="395650" y="4743300"/>
            <a:ext cx="1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5"/>
              </a:rPr>
              <a:t>PDF Drawings</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6"/>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pic>
        <p:nvPicPr>
          <p:cNvPr id="684" name="Google Shape;684;p66"/>
          <p:cNvPicPr preferRelativeResize="0"/>
          <p:nvPr/>
        </p:nvPicPr>
        <p:blipFill>
          <a:blip r:embed="rId3">
            <a:alphaModFix/>
          </a:blip>
          <a:stretch>
            <a:fillRect/>
          </a:stretch>
        </p:blipFill>
        <p:spPr>
          <a:xfrm>
            <a:off x="194025" y="1334100"/>
            <a:ext cx="4293524" cy="3338925"/>
          </a:xfrm>
          <a:prstGeom prst="rect">
            <a:avLst/>
          </a:prstGeom>
          <a:noFill/>
          <a:ln>
            <a:noFill/>
          </a:ln>
        </p:spPr>
      </p:pic>
      <p:pic>
        <p:nvPicPr>
          <p:cNvPr id="685" name="Google Shape;685;p66"/>
          <p:cNvPicPr preferRelativeResize="0"/>
          <p:nvPr/>
        </p:nvPicPr>
        <p:blipFill>
          <a:blip r:embed="rId4">
            <a:alphaModFix/>
          </a:blip>
          <a:stretch>
            <a:fillRect/>
          </a:stretch>
        </p:blipFill>
        <p:spPr>
          <a:xfrm>
            <a:off x="4629753" y="1334100"/>
            <a:ext cx="4361846" cy="3338925"/>
          </a:xfrm>
          <a:prstGeom prst="rect">
            <a:avLst/>
          </a:prstGeom>
          <a:noFill/>
          <a:ln>
            <a:noFill/>
          </a:ln>
        </p:spPr>
      </p:pic>
      <p:sp>
        <p:nvSpPr>
          <p:cNvPr id="686" name="Google Shape;686;p66"/>
          <p:cNvSpPr txBox="1"/>
          <p:nvPr/>
        </p:nvSpPr>
        <p:spPr>
          <a:xfrm>
            <a:off x="395650" y="4743300"/>
            <a:ext cx="1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5"/>
              </a:rPr>
              <a:t>PDF Drawings</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7"/>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sp>
        <p:nvSpPr>
          <p:cNvPr id="692" name="Google Shape;692;p67"/>
          <p:cNvSpPr txBox="1"/>
          <p:nvPr/>
        </p:nvSpPr>
        <p:spPr>
          <a:xfrm>
            <a:off x="395650" y="4743300"/>
            <a:ext cx="1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PDF Drawings</a:t>
            </a:r>
            <a:endParaRPr>
              <a:latin typeface="Lato"/>
              <a:ea typeface="Lato"/>
              <a:cs typeface="Lato"/>
              <a:sym typeface="Lato"/>
            </a:endParaRPr>
          </a:p>
        </p:txBody>
      </p:sp>
      <p:pic>
        <p:nvPicPr>
          <p:cNvPr id="693" name="Google Shape;693;p67"/>
          <p:cNvPicPr preferRelativeResize="0"/>
          <p:nvPr/>
        </p:nvPicPr>
        <p:blipFill>
          <a:blip r:embed="rId4">
            <a:alphaModFix/>
          </a:blip>
          <a:stretch>
            <a:fillRect/>
          </a:stretch>
        </p:blipFill>
        <p:spPr>
          <a:xfrm>
            <a:off x="2328550" y="1116575"/>
            <a:ext cx="4938975" cy="3770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8"/>
          <p:cNvSpPr txBox="1"/>
          <p:nvPr>
            <p:ph type="title"/>
          </p:nvPr>
        </p:nvSpPr>
        <p:spPr>
          <a:xfrm>
            <a:off x="729450" y="53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Drawings</a:t>
            </a:r>
            <a:endParaRPr/>
          </a:p>
        </p:txBody>
      </p:sp>
      <p:sp>
        <p:nvSpPr>
          <p:cNvPr id="699" name="Google Shape;699;p68"/>
          <p:cNvSpPr txBox="1"/>
          <p:nvPr/>
        </p:nvSpPr>
        <p:spPr>
          <a:xfrm>
            <a:off x="395650" y="4743300"/>
            <a:ext cx="1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PDF Drawings</a:t>
            </a:r>
            <a:endParaRPr>
              <a:latin typeface="Lato"/>
              <a:ea typeface="Lato"/>
              <a:cs typeface="Lato"/>
              <a:sym typeface="Lato"/>
            </a:endParaRPr>
          </a:p>
        </p:txBody>
      </p:sp>
      <p:pic>
        <p:nvPicPr>
          <p:cNvPr id="700" name="Google Shape;700;p68"/>
          <p:cNvPicPr preferRelativeResize="0"/>
          <p:nvPr/>
        </p:nvPicPr>
        <p:blipFill>
          <a:blip r:embed="rId4">
            <a:alphaModFix/>
          </a:blip>
          <a:stretch>
            <a:fillRect/>
          </a:stretch>
        </p:blipFill>
        <p:spPr>
          <a:xfrm>
            <a:off x="395650" y="1304425"/>
            <a:ext cx="4158099" cy="3202750"/>
          </a:xfrm>
          <a:prstGeom prst="rect">
            <a:avLst/>
          </a:prstGeom>
          <a:noFill/>
          <a:ln>
            <a:noFill/>
          </a:ln>
        </p:spPr>
      </p:pic>
      <p:pic>
        <p:nvPicPr>
          <p:cNvPr id="701" name="Google Shape;701;p68"/>
          <p:cNvPicPr preferRelativeResize="0"/>
          <p:nvPr/>
        </p:nvPicPr>
        <p:blipFill>
          <a:blip r:embed="rId5">
            <a:alphaModFix/>
          </a:blip>
          <a:stretch>
            <a:fillRect/>
          </a:stretch>
        </p:blipFill>
        <p:spPr>
          <a:xfrm>
            <a:off x="4837774" y="1324675"/>
            <a:ext cx="4112175" cy="3162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9"/>
          <p:cNvSpPr txBox="1"/>
          <p:nvPr>
            <p:ph type="title"/>
          </p:nvPr>
        </p:nvSpPr>
        <p:spPr>
          <a:xfrm>
            <a:off x="727800" y="401100"/>
            <a:ext cx="7768200" cy="9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 Map</a:t>
            </a:r>
            <a:endParaRPr/>
          </a:p>
        </p:txBody>
      </p:sp>
      <p:sp>
        <p:nvSpPr>
          <p:cNvPr id="707" name="Google Shape;707;p69"/>
          <p:cNvSpPr txBox="1"/>
          <p:nvPr/>
        </p:nvSpPr>
        <p:spPr>
          <a:xfrm>
            <a:off x="727800" y="1313100"/>
            <a:ext cx="4939500" cy="36480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3"/>
              </a:rPr>
              <a:t>Review of High-Level Goals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4"/>
              </a:rPr>
              <a:t>Design Overview</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5"/>
              </a:rPr>
              <a:t>CAD</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6"/>
              </a:rPr>
              <a:t>Key Supporting Analysis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7"/>
              </a:rPr>
              <a:t>Demonstrations</a:t>
            </a:r>
            <a:endParaRPr sz="2500">
              <a:solidFill>
                <a:schemeClr val="lt1"/>
              </a:solidFill>
              <a:latin typeface="Lato"/>
              <a:ea typeface="Lato"/>
              <a:cs typeface="Lato"/>
              <a:sym typeface="Lato"/>
            </a:endParaRPr>
          </a:p>
        </p:txBody>
      </p:sp>
      <p:sp>
        <p:nvSpPr>
          <p:cNvPr id="708" name="Google Shape;708;p69"/>
          <p:cNvSpPr/>
          <p:nvPr/>
        </p:nvSpPr>
        <p:spPr>
          <a:xfrm>
            <a:off x="624925" y="3604300"/>
            <a:ext cx="4649400" cy="544200"/>
          </a:xfrm>
          <a:prstGeom prst="rect">
            <a:avLst/>
          </a:prstGeom>
          <a:noFill/>
          <a:ln cap="flat" cmpd="sng" w="28575">
            <a:solidFill>
              <a:srgbClr val="1C36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0"/>
          <p:cNvSpPr txBox="1"/>
          <p:nvPr>
            <p:ph type="title"/>
          </p:nvPr>
        </p:nvSpPr>
        <p:spPr>
          <a:xfrm>
            <a:off x="727800" y="5714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Calibration</a:t>
            </a:r>
            <a:endParaRPr/>
          </a:p>
        </p:txBody>
      </p:sp>
      <p:pic>
        <p:nvPicPr>
          <p:cNvPr id="714" name="Google Shape;714;p70"/>
          <p:cNvPicPr preferRelativeResize="0"/>
          <p:nvPr/>
        </p:nvPicPr>
        <p:blipFill>
          <a:blip r:embed="rId3">
            <a:alphaModFix/>
          </a:blip>
          <a:stretch>
            <a:fillRect/>
          </a:stretch>
        </p:blipFill>
        <p:spPr>
          <a:xfrm>
            <a:off x="765200" y="3759050"/>
            <a:ext cx="6163199" cy="617150"/>
          </a:xfrm>
          <a:prstGeom prst="rect">
            <a:avLst/>
          </a:prstGeom>
          <a:noFill/>
          <a:ln>
            <a:noFill/>
          </a:ln>
        </p:spPr>
      </p:pic>
      <p:sp>
        <p:nvSpPr>
          <p:cNvPr id="715" name="Google Shape;715;p70"/>
          <p:cNvSpPr txBox="1"/>
          <p:nvPr/>
        </p:nvSpPr>
        <p:spPr>
          <a:xfrm>
            <a:off x="765200" y="1150275"/>
            <a:ext cx="6371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Turn off motor let user to move freely</a:t>
            </a:r>
            <a:endParaRPr/>
          </a:p>
          <a:p>
            <a:pPr indent="0" lvl="0" marL="0" rtl="0" algn="l">
              <a:spcBef>
                <a:spcPts val="0"/>
              </a:spcBef>
              <a:spcAft>
                <a:spcPts val="0"/>
              </a:spcAft>
              <a:buNone/>
            </a:pPr>
            <a:r>
              <a:rPr lang="en"/>
              <a:t>Record (u,v) screen (t1, t2) pairs - about 15-30 pairs</a:t>
            </a:r>
            <a:endParaRPr/>
          </a:p>
          <a:p>
            <a:pPr indent="0" lvl="0" marL="0" rtl="0" algn="l">
              <a:spcBef>
                <a:spcPts val="0"/>
              </a:spcBef>
              <a:spcAft>
                <a:spcPts val="0"/>
              </a:spcAft>
              <a:buNone/>
            </a:pPr>
            <a:r>
              <a:rPr lang="en"/>
              <a:t>Using nonlinear optimization to solve overdetermined equations to get zero points of arm and installation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a:t>
            </a:r>
            <a:endParaRPr/>
          </a:p>
          <a:p>
            <a:pPr indent="0" lvl="0" marL="0" rtl="0" algn="l">
              <a:spcBef>
                <a:spcPts val="0"/>
              </a:spcBef>
              <a:spcAft>
                <a:spcPts val="0"/>
              </a:spcAft>
              <a:buNone/>
            </a:pPr>
            <a:r>
              <a:rPr lang="en"/>
              <a:t>R_ppi represent PPI of screen </a:t>
            </a:r>
            <a:endParaRPr/>
          </a:p>
          <a:p>
            <a:pPr indent="0" lvl="0" marL="0" rtl="0" algn="l">
              <a:spcBef>
                <a:spcPts val="0"/>
              </a:spcBef>
              <a:spcAft>
                <a:spcPts val="0"/>
              </a:spcAft>
              <a:buNone/>
            </a:pPr>
            <a:r>
              <a:rPr lang="en"/>
              <a:t>R_sa represent rotation matrix 2d from arm to screen</a:t>
            </a:r>
            <a:endParaRPr/>
          </a:p>
          <a:p>
            <a:pPr indent="0" lvl="0" marL="0" rtl="0" algn="l">
              <a:spcBef>
                <a:spcPts val="0"/>
              </a:spcBef>
              <a:spcAft>
                <a:spcPts val="0"/>
              </a:spcAft>
              <a:buNone/>
            </a:pPr>
            <a:r>
              <a:rPr lang="en"/>
              <a:t>t_sa represent translation 2d from arm to screen</a:t>
            </a:r>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1"/>
          <p:cNvSpPr txBox="1"/>
          <p:nvPr>
            <p:ph type="title"/>
          </p:nvPr>
        </p:nvSpPr>
        <p:spPr>
          <a:xfrm>
            <a:off x="727800" y="5714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Calibration reprojection graph</a:t>
            </a:r>
            <a:endParaRPr/>
          </a:p>
        </p:txBody>
      </p:sp>
      <p:pic>
        <p:nvPicPr>
          <p:cNvPr id="721" name="Google Shape;721;p71"/>
          <p:cNvPicPr preferRelativeResize="0"/>
          <p:nvPr/>
        </p:nvPicPr>
        <p:blipFill>
          <a:blip r:embed="rId3">
            <a:alphaModFix/>
          </a:blip>
          <a:stretch>
            <a:fillRect/>
          </a:stretch>
        </p:blipFill>
        <p:spPr>
          <a:xfrm>
            <a:off x="529925" y="1241000"/>
            <a:ext cx="5018824" cy="3629324"/>
          </a:xfrm>
          <a:prstGeom prst="rect">
            <a:avLst/>
          </a:prstGeom>
          <a:noFill/>
          <a:ln>
            <a:noFill/>
          </a:ln>
        </p:spPr>
      </p:pic>
      <p:sp>
        <p:nvSpPr>
          <p:cNvPr id="722" name="Google Shape;722;p71"/>
          <p:cNvSpPr txBox="1"/>
          <p:nvPr/>
        </p:nvSpPr>
        <p:spPr>
          <a:xfrm>
            <a:off x="5773200" y="2532313"/>
            <a:ext cx="271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Our calibration mean error is about 9 pixel (just 1.6mm) which is acceptable.</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384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Phase	</a:t>
            </a:r>
            <a:endParaRPr/>
          </a:p>
        </p:txBody>
      </p:sp>
      <p:sp>
        <p:nvSpPr>
          <p:cNvPr id="118" name="Google Shape;118;p18"/>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Brainstorm different ways to achieve all DOF:</a:t>
            </a:r>
            <a:endParaRPr sz="1400"/>
          </a:p>
          <a:p>
            <a:pPr indent="-317500" lvl="0" marL="457200" rtl="0" algn="l">
              <a:spcBef>
                <a:spcPts val="1200"/>
              </a:spcBef>
              <a:spcAft>
                <a:spcPts val="0"/>
              </a:spcAft>
              <a:buSzPts val="1400"/>
              <a:buChar char="●"/>
            </a:pPr>
            <a:r>
              <a:rPr lang="en" sz="1400"/>
              <a:t>Gantry systems</a:t>
            </a:r>
            <a:endParaRPr sz="1400"/>
          </a:p>
          <a:p>
            <a:pPr indent="-317500" lvl="0" marL="457200" rtl="0" algn="l">
              <a:spcBef>
                <a:spcPts val="0"/>
              </a:spcBef>
              <a:spcAft>
                <a:spcPts val="0"/>
              </a:spcAft>
              <a:buSzPts val="1400"/>
              <a:buChar char="●"/>
            </a:pPr>
            <a:r>
              <a:rPr lang="en" sz="1400"/>
              <a:t>Cable systems</a:t>
            </a:r>
            <a:endParaRPr sz="1400"/>
          </a:p>
          <a:p>
            <a:pPr indent="-317500" lvl="0" marL="457200" rtl="0" algn="l">
              <a:spcBef>
                <a:spcPts val="0"/>
              </a:spcBef>
              <a:spcAft>
                <a:spcPts val="0"/>
              </a:spcAft>
              <a:buSzPts val="1400"/>
              <a:buChar char="●"/>
            </a:pPr>
            <a:r>
              <a:rPr lang="en" sz="1400"/>
              <a:t>Linkage systems</a:t>
            </a:r>
            <a:endParaRPr sz="1400"/>
          </a:p>
          <a:p>
            <a:pPr indent="0" lvl="0" marL="0" rtl="0" algn="l">
              <a:spcBef>
                <a:spcPts val="1200"/>
              </a:spcBef>
              <a:spcAft>
                <a:spcPts val="0"/>
              </a:spcAft>
              <a:buNone/>
            </a:pPr>
            <a:r>
              <a:t/>
            </a:r>
            <a:endParaRPr sz="1600"/>
          </a:p>
          <a:p>
            <a:pPr indent="0" lvl="0" marL="0" rtl="0" algn="l">
              <a:spcBef>
                <a:spcPts val="1200"/>
              </a:spcBef>
              <a:spcAft>
                <a:spcPts val="1200"/>
              </a:spcAft>
              <a:buNone/>
            </a:pPr>
            <a:r>
              <a:rPr lang="en" u="sng">
                <a:solidFill>
                  <a:schemeClr val="hlink"/>
                </a:solidFill>
                <a:hlinkClick r:id="rId3"/>
              </a:rPr>
              <a:t>Documentation: Requirements &amp; Architecture</a:t>
            </a:r>
            <a:endParaRPr/>
          </a:p>
        </p:txBody>
      </p:sp>
      <p:pic>
        <p:nvPicPr>
          <p:cNvPr id="119" name="Google Shape;119;p18"/>
          <p:cNvPicPr preferRelativeResize="0"/>
          <p:nvPr/>
        </p:nvPicPr>
        <p:blipFill>
          <a:blip r:embed="rId4">
            <a:alphaModFix/>
          </a:blip>
          <a:stretch>
            <a:fillRect/>
          </a:stretch>
        </p:blipFill>
        <p:spPr>
          <a:xfrm>
            <a:off x="5066528" y="4076674"/>
            <a:ext cx="2784626" cy="1164650"/>
          </a:xfrm>
          <a:prstGeom prst="rect">
            <a:avLst/>
          </a:prstGeom>
          <a:noFill/>
          <a:ln>
            <a:noFill/>
          </a:ln>
        </p:spPr>
      </p:pic>
      <p:pic>
        <p:nvPicPr>
          <p:cNvPr id="120" name="Google Shape;120;p18"/>
          <p:cNvPicPr preferRelativeResize="0"/>
          <p:nvPr/>
        </p:nvPicPr>
        <p:blipFill>
          <a:blip r:embed="rId5">
            <a:alphaModFix/>
          </a:blip>
          <a:stretch>
            <a:fillRect/>
          </a:stretch>
        </p:blipFill>
        <p:spPr>
          <a:xfrm>
            <a:off x="5231125" y="556812"/>
            <a:ext cx="2563025" cy="1872963"/>
          </a:xfrm>
          <a:prstGeom prst="rect">
            <a:avLst/>
          </a:prstGeom>
          <a:noFill/>
          <a:ln>
            <a:noFill/>
          </a:ln>
        </p:spPr>
      </p:pic>
      <p:pic>
        <p:nvPicPr>
          <p:cNvPr id="121" name="Google Shape;121;p18"/>
          <p:cNvPicPr preferRelativeResize="0"/>
          <p:nvPr/>
        </p:nvPicPr>
        <p:blipFill>
          <a:blip r:embed="rId6">
            <a:alphaModFix/>
          </a:blip>
          <a:stretch>
            <a:fillRect/>
          </a:stretch>
        </p:blipFill>
        <p:spPr>
          <a:xfrm>
            <a:off x="4988125" y="2505974"/>
            <a:ext cx="3201425" cy="1570700"/>
          </a:xfrm>
          <a:prstGeom prst="rect">
            <a:avLst/>
          </a:prstGeom>
          <a:noFill/>
          <a:ln>
            <a:noFill/>
          </a:ln>
        </p:spPr>
      </p:pic>
      <p:sp>
        <p:nvSpPr>
          <p:cNvPr id="122" name="Google Shape;122;p18"/>
          <p:cNvSpPr/>
          <p:nvPr/>
        </p:nvSpPr>
        <p:spPr>
          <a:xfrm>
            <a:off x="4988125" y="642450"/>
            <a:ext cx="3594000" cy="178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4988125" y="2505850"/>
            <a:ext cx="3594000" cy="1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4988125" y="4152750"/>
            <a:ext cx="3594000" cy="903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2"/>
          <p:cNvSpPr txBox="1"/>
          <p:nvPr>
            <p:ph type="title"/>
          </p:nvPr>
        </p:nvSpPr>
        <p:spPr>
          <a:xfrm>
            <a:off x="727650" y="1346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Selection</a:t>
            </a:r>
            <a:endParaRPr/>
          </a:p>
        </p:txBody>
      </p:sp>
      <p:sp>
        <p:nvSpPr>
          <p:cNvPr id="728" name="Google Shape;728;p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b="1" lang="en" sz="1700"/>
              <a:t>BLY172D-24V-2000</a:t>
            </a:r>
            <a:r>
              <a:rPr lang="en" sz="1700"/>
              <a:t> from Anaheim Automation</a:t>
            </a:r>
            <a:endParaRPr sz="1700"/>
          </a:p>
          <a:p>
            <a:pPr indent="-336550" lvl="0" marL="457200" rtl="0" algn="l">
              <a:spcBef>
                <a:spcPts val="0"/>
              </a:spcBef>
              <a:spcAft>
                <a:spcPts val="0"/>
              </a:spcAft>
              <a:buSzPts val="1700"/>
              <a:buChar char="●"/>
            </a:pPr>
            <a:r>
              <a:rPr lang="en" sz="1700"/>
              <a:t>Continuous torque:  </a:t>
            </a:r>
            <a:r>
              <a:rPr b="1" lang="en" sz="1700"/>
              <a:t>0.2N-m</a:t>
            </a:r>
            <a:endParaRPr b="1" sz="1700"/>
          </a:p>
          <a:p>
            <a:pPr indent="-336550" lvl="0" marL="457200" rtl="0" algn="l">
              <a:spcBef>
                <a:spcPts val="0"/>
              </a:spcBef>
              <a:spcAft>
                <a:spcPts val="0"/>
              </a:spcAft>
              <a:buSzPts val="1700"/>
              <a:buChar char="●"/>
            </a:pPr>
            <a:r>
              <a:rPr lang="en" sz="1700"/>
              <a:t>Torque constant: </a:t>
            </a:r>
            <a:r>
              <a:rPr b="1" lang="en" sz="1700"/>
              <a:t>0.055 N-m/A</a:t>
            </a:r>
            <a:endParaRPr b="1" sz="1700"/>
          </a:p>
          <a:p>
            <a:pPr indent="-336550" lvl="0" marL="457200" rtl="0" algn="l">
              <a:spcBef>
                <a:spcPts val="0"/>
              </a:spcBef>
              <a:spcAft>
                <a:spcPts val="0"/>
              </a:spcAft>
              <a:buSzPts val="1700"/>
              <a:buChar char="●"/>
            </a:pPr>
            <a:r>
              <a:rPr lang="en" sz="1700"/>
              <a:t>Continuous speed: </a:t>
            </a:r>
            <a:r>
              <a:rPr b="1" lang="en" sz="1700"/>
              <a:t>2000 rpm</a:t>
            </a:r>
            <a:endParaRPr b="1" sz="1700"/>
          </a:p>
          <a:p>
            <a:pPr indent="-336550" lvl="0" marL="457200" rtl="0" algn="l">
              <a:spcBef>
                <a:spcPts val="0"/>
              </a:spcBef>
              <a:spcAft>
                <a:spcPts val="0"/>
              </a:spcAft>
              <a:buSzPts val="1700"/>
              <a:buChar char="●"/>
            </a:pPr>
            <a:r>
              <a:rPr lang="en" sz="1700"/>
              <a:t>Motor inertia: </a:t>
            </a:r>
            <a:r>
              <a:rPr b="1" lang="en" sz="1700"/>
              <a:t>48.0 g-cm2</a:t>
            </a:r>
            <a:endParaRPr b="1" sz="1700"/>
          </a:p>
        </p:txBody>
      </p:sp>
      <p:pic>
        <p:nvPicPr>
          <p:cNvPr id="729" name="Google Shape;729;p72"/>
          <p:cNvPicPr preferRelativeResize="0"/>
          <p:nvPr/>
        </p:nvPicPr>
        <p:blipFill>
          <a:blip r:embed="rId3">
            <a:alphaModFix/>
          </a:blip>
          <a:stretch>
            <a:fillRect/>
          </a:stretch>
        </p:blipFill>
        <p:spPr>
          <a:xfrm>
            <a:off x="5678775" y="2024525"/>
            <a:ext cx="2857500" cy="190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Gearbox Selection</a:t>
            </a:r>
            <a:endParaRPr/>
          </a:p>
        </p:txBody>
      </p:sp>
      <p:sp>
        <p:nvSpPr>
          <p:cNvPr id="735" name="Google Shape;735;p73"/>
          <p:cNvSpPr txBox="1"/>
          <p:nvPr>
            <p:ph idx="1" type="body"/>
          </p:nvPr>
        </p:nvSpPr>
        <p:spPr>
          <a:xfrm>
            <a:off x="685925" y="2006350"/>
            <a:ext cx="7688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b="1" lang="en" sz="1700"/>
              <a:t>GBPS-0401-CS-005</a:t>
            </a:r>
            <a:r>
              <a:rPr lang="en" sz="1700"/>
              <a:t> from Anaheim Automation</a:t>
            </a:r>
            <a:endParaRPr sz="1700"/>
          </a:p>
          <a:p>
            <a:pPr indent="-336550" lvl="0" marL="457200" rtl="0" algn="l">
              <a:spcBef>
                <a:spcPts val="0"/>
              </a:spcBef>
              <a:spcAft>
                <a:spcPts val="0"/>
              </a:spcAft>
              <a:buSzPts val="1700"/>
              <a:buChar char="●"/>
            </a:pPr>
            <a:r>
              <a:rPr lang="en" sz="1700"/>
              <a:t>Gear ratio: </a:t>
            </a:r>
            <a:r>
              <a:rPr b="1" lang="en" sz="1700"/>
              <a:t>5:1</a:t>
            </a:r>
            <a:endParaRPr b="1" sz="1700"/>
          </a:p>
          <a:p>
            <a:pPr indent="-336550" lvl="0" marL="457200" rtl="0" algn="l">
              <a:spcBef>
                <a:spcPts val="0"/>
              </a:spcBef>
              <a:spcAft>
                <a:spcPts val="0"/>
              </a:spcAft>
              <a:buSzPts val="1700"/>
              <a:buChar char="●"/>
            </a:pPr>
            <a:r>
              <a:rPr lang="en" sz="1700"/>
              <a:t>Backlash: </a:t>
            </a:r>
            <a:r>
              <a:rPr b="1" lang="en" sz="1700"/>
              <a:t>0.1 degrees</a:t>
            </a:r>
            <a:endParaRPr b="1" sz="1700"/>
          </a:p>
          <a:p>
            <a:pPr indent="-336550" lvl="0" marL="457200" rtl="0" algn="l">
              <a:spcBef>
                <a:spcPts val="0"/>
              </a:spcBef>
              <a:spcAft>
                <a:spcPts val="0"/>
              </a:spcAft>
              <a:buSzPts val="1700"/>
              <a:buChar char="●"/>
            </a:pPr>
            <a:r>
              <a:rPr lang="en" sz="1700"/>
              <a:t>Efficiency: </a:t>
            </a:r>
            <a:r>
              <a:rPr b="1" lang="en" sz="1700"/>
              <a:t>95%</a:t>
            </a:r>
            <a:endParaRPr b="1" sz="1700"/>
          </a:p>
        </p:txBody>
      </p:sp>
      <p:pic>
        <p:nvPicPr>
          <p:cNvPr id="736" name="Google Shape;736;p73"/>
          <p:cNvPicPr preferRelativeResize="0"/>
          <p:nvPr/>
        </p:nvPicPr>
        <p:blipFill>
          <a:blip r:embed="rId3">
            <a:alphaModFix/>
          </a:blip>
          <a:stretch>
            <a:fillRect/>
          </a:stretch>
        </p:blipFill>
        <p:spPr>
          <a:xfrm>
            <a:off x="5919975" y="2006338"/>
            <a:ext cx="2857500" cy="2333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4"/>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Gearboxes</a:t>
            </a:r>
            <a:endParaRPr/>
          </a:p>
        </p:txBody>
      </p:sp>
      <p:pic>
        <p:nvPicPr>
          <p:cNvPr id="742" name="Google Shape;742;p74"/>
          <p:cNvPicPr preferRelativeResize="0"/>
          <p:nvPr/>
        </p:nvPicPr>
        <p:blipFill rotWithShape="1">
          <a:blip r:embed="rId3">
            <a:alphaModFix/>
          </a:blip>
          <a:srcRect b="823" l="0" r="497" t="0"/>
          <a:stretch/>
        </p:blipFill>
        <p:spPr>
          <a:xfrm>
            <a:off x="4457623" y="1168050"/>
            <a:ext cx="4530703" cy="3481499"/>
          </a:xfrm>
          <a:prstGeom prst="rect">
            <a:avLst/>
          </a:prstGeom>
          <a:noFill/>
          <a:ln>
            <a:noFill/>
          </a:ln>
        </p:spPr>
      </p:pic>
      <p:sp>
        <p:nvSpPr>
          <p:cNvPr id="743" name="Google Shape;743;p74"/>
          <p:cNvSpPr txBox="1"/>
          <p:nvPr/>
        </p:nvSpPr>
        <p:spPr>
          <a:xfrm>
            <a:off x="729450" y="1365000"/>
            <a:ext cx="3404100" cy="34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595959"/>
                </a:solidFill>
                <a:latin typeface="Lato"/>
                <a:ea typeface="Lato"/>
                <a:cs typeface="Lato"/>
                <a:sym typeface="Lato"/>
              </a:rPr>
              <a:t>Weaker magnets allow for a weaker end effector and lesser torque required.  Hence, gearboxes could be removed from the drive train.</a:t>
            </a:r>
            <a:endParaRPr>
              <a:solidFill>
                <a:srgbClr val="595959"/>
              </a:solidFill>
              <a:latin typeface="Lato"/>
              <a:ea typeface="Lato"/>
              <a:cs typeface="Lato"/>
              <a:sym typeface="Lato"/>
            </a:endParaRPr>
          </a:p>
          <a:p>
            <a:pPr indent="0" lvl="0" marL="0" rtl="0" algn="l">
              <a:lnSpc>
                <a:spcPct val="100000"/>
              </a:lnSpc>
              <a:spcBef>
                <a:spcPts val="1000"/>
              </a:spcBef>
              <a:spcAft>
                <a:spcPts val="0"/>
              </a:spcAft>
              <a:buNone/>
            </a:pPr>
            <a:r>
              <a:rPr b="1" lang="en" u="sng">
                <a:solidFill>
                  <a:srgbClr val="595959"/>
                </a:solidFill>
                <a:latin typeface="Lato"/>
                <a:ea typeface="Lato"/>
                <a:cs typeface="Lato"/>
                <a:sym typeface="Lato"/>
              </a:rPr>
              <a:t>Pros</a:t>
            </a:r>
            <a:endParaRPr b="1" u="sng">
              <a:solidFill>
                <a:srgbClr val="595959"/>
              </a:solidFill>
              <a:latin typeface="Lato"/>
              <a:ea typeface="Lato"/>
              <a:cs typeface="Lato"/>
              <a:sym typeface="Lato"/>
            </a:endParaRPr>
          </a:p>
          <a:p>
            <a:pPr indent="-317500" lvl="0" marL="457200" rtl="0" algn="l">
              <a:lnSpc>
                <a:spcPct val="10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No backlash</a:t>
            </a:r>
            <a:endParaRPr>
              <a:solidFill>
                <a:srgbClr val="595959"/>
              </a:solidFill>
              <a:latin typeface="Lato"/>
              <a:ea typeface="Lato"/>
              <a:cs typeface="Lato"/>
              <a:sym typeface="Lato"/>
            </a:endParaRPr>
          </a:p>
          <a:p>
            <a:pPr indent="-317500" lvl="0" marL="457200" rtl="0" algn="l">
              <a:lnSpc>
                <a:spcPct val="10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Reduced reflected inertia &amp; friction</a:t>
            </a:r>
            <a:endParaRPr>
              <a:solidFill>
                <a:srgbClr val="595959"/>
              </a:solidFill>
              <a:latin typeface="Lato"/>
              <a:ea typeface="Lato"/>
              <a:cs typeface="Lato"/>
              <a:sym typeface="Lato"/>
            </a:endParaRPr>
          </a:p>
          <a:p>
            <a:pPr indent="-317500" lvl="0" marL="457200" rtl="0" algn="l">
              <a:lnSpc>
                <a:spcPct val="10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Re-gain budget</a:t>
            </a:r>
            <a:endParaRPr>
              <a:solidFill>
                <a:srgbClr val="595959"/>
              </a:solidFill>
              <a:latin typeface="Lato"/>
              <a:ea typeface="Lato"/>
              <a:cs typeface="Lato"/>
              <a:sym typeface="Lato"/>
            </a:endParaRPr>
          </a:p>
          <a:p>
            <a:pPr indent="0" lvl="0" marL="0" rtl="0" algn="l">
              <a:lnSpc>
                <a:spcPct val="100000"/>
              </a:lnSpc>
              <a:spcBef>
                <a:spcPts val="1000"/>
              </a:spcBef>
              <a:spcAft>
                <a:spcPts val="0"/>
              </a:spcAft>
              <a:buNone/>
            </a:pPr>
            <a:r>
              <a:rPr b="1" lang="en" u="sng">
                <a:solidFill>
                  <a:srgbClr val="595959"/>
                </a:solidFill>
                <a:latin typeface="Lato"/>
                <a:ea typeface="Lato"/>
                <a:cs typeface="Lato"/>
                <a:sym typeface="Lato"/>
              </a:rPr>
              <a:t>Cons</a:t>
            </a:r>
            <a:endParaRPr b="1" u="sng">
              <a:solidFill>
                <a:srgbClr val="595959"/>
              </a:solidFill>
              <a:latin typeface="Lato"/>
              <a:ea typeface="Lato"/>
              <a:cs typeface="Lato"/>
              <a:sym typeface="Lato"/>
            </a:endParaRPr>
          </a:p>
          <a:p>
            <a:pPr indent="-317500" lvl="0" marL="457200" rtl="0" algn="l">
              <a:lnSpc>
                <a:spcPct val="10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Less force at end effector (1.7 N)</a:t>
            </a:r>
            <a:endParaRPr>
              <a:solidFill>
                <a:srgbClr val="595959"/>
              </a:solidFill>
              <a:latin typeface="Lato"/>
              <a:ea typeface="Lato"/>
              <a:cs typeface="Lato"/>
              <a:sym typeface="Lato"/>
            </a:endParaRPr>
          </a:p>
          <a:p>
            <a:pPr indent="-317500" lvl="0" marL="457200" rtl="0" algn="l">
              <a:lnSpc>
                <a:spcPct val="10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Necessitates transmission changes</a:t>
            </a:r>
            <a:endParaRPr>
              <a:solidFill>
                <a:srgbClr val="595959"/>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5"/>
          <p:cNvSpPr txBox="1"/>
          <p:nvPr>
            <p:ph type="title"/>
          </p:nvPr>
        </p:nvSpPr>
        <p:spPr>
          <a:xfrm>
            <a:off x="727650" y="61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 Number Plot</a:t>
            </a:r>
            <a:endParaRPr/>
          </a:p>
        </p:txBody>
      </p:sp>
      <p:pic>
        <p:nvPicPr>
          <p:cNvPr id="749" name="Google Shape;749;p75"/>
          <p:cNvPicPr preferRelativeResize="0"/>
          <p:nvPr/>
        </p:nvPicPr>
        <p:blipFill>
          <a:blip r:embed="rId3">
            <a:alphaModFix/>
          </a:blip>
          <a:stretch>
            <a:fillRect/>
          </a:stretch>
        </p:blipFill>
        <p:spPr>
          <a:xfrm>
            <a:off x="2203475" y="1273575"/>
            <a:ext cx="4737040" cy="3688526"/>
          </a:xfrm>
          <a:prstGeom prst="rect">
            <a:avLst/>
          </a:prstGeom>
          <a:noFill/>
          <a:ln>
            <a:noFill/>
          </a:ln>
        </p:spPr>
      </p:pic>
      <p:sp>
        <p:nvSpPr>
          <p:cNvPr id="750" name="Google Shape;750;p75"/>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6"/>
          <p:cNvSpPr txBox="1"/>
          <p:nvPr>
            <p:ph type="title"/>
          </p:nvPr>
        </p:nvSpPr>
        <p:spPr>
          <a:xfrm>
            <a:off x="727650" y="58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Resolution Plot</a:t>
            </a:r>
            <a:endParaRPr/>
          </a:p>
        </p:txBody>
      </p:sp>
      <p:pic>
        <p:nvPicPr>
          <p:cNvPr id="756" name="Google Shape;756;p76"/>
          <p:cNvPicPr preferRelativeResize="0"/>
          <p:nvPr/>
        </p:nvPicPr>
        <p:blipFill>
          <a:blip r:embed="rId3">
            <a:alphaModFix/>
          </a:blip>
          <a:stretch>
            <a:fillRect/>
          </a:stretch>
        </p:blipFill>
        <p:spPr>
          <a:xfrm>
            <a:off x="2292450" y="1121125"/>
            <a:ext cx="5085499" cy="3939250"/>
          </a:xfrm>
          <a:prstGeom prst="rect">
            <a:avLst/>
          </a:prstGeom>
          <a:noFill/>
          <a:ln>
            <a:noFill/>
          </a:ln>
        </p:spPr>
      </p:pic>
      <p:sp>
        <p:nvSpPr>
          <p:cNvPr id="757" name="Google Shape;757;p76"/>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7"/>
          <p:cNvSpPr txBox="1"/>
          <p:nvPr>
            <p:ph type="title"/>
          </p:nvPr>
        </p:nvSpPr>
        <p:spPr>
          <a:xfrm>
            <a:off x="727650" y="575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Backlash Plot</a:t>
            </a:r>
            <a:endParaRPr/>
          </a:p>
        </p:txBody>
      </p:sp>
      <p:pic>
        <p:nvPicPr>
          <p:cNvPr id="763" name="Google Shape;763;p77"/>
          <p:cNvPicPr preferRelativeResize="0"/>
          <p:nvPr/>
        </p:nvPicPr>
        <p:blipFill rotWithShape="1">
          <a:blip r:embed="rId3">
            <a:alphaModFix/>
          </a:blip>
          <a:srcRect b="0" l="0" r="803" t="0"/>
          <a:stretch/>
        </p:blipFill>
        <p:spPr>
          <a:xfrm>
            <a:off x="1985775" y="1110525"/>
            <a:ext cx="5130974" cy="3916850"/>
          </a:xfrm>
          <a:prstGeom prst="rect">
            <a:avLst/>
          </a:prstGeom>
          <a:noFill/>
          <a:ln>
            <a:noFill/>
          </a:ln>
        </p:spPr>
      </p:pic>
      <p:sp>
        <p:nvSpPr>
          <p:cNvPr id="764" name="Google Shape;764;p77"/>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8"/>
          <p:cNvSpPr txBox="1"/>
          <p:nvPr>
            <p:ph type="title"/>
          </p:nvPr>
        </p:nvSpPr>
        <p:spPr>
          <a:xfrm>
            <a:off x="727650" y="607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Force Plot</a:t>
            </a:r>
            <a:endParaRPr/>
          </a:p>
        </p:txBody>
      </p:sp>
      <p:pic>
        <p:nvPicPr>
          <p:cNvPr id="770" name="Google Shape;770;p78"/>
          <p:cNvPicPr preferRelativeResize="0"/>
          <p:nvPr/>
        </p:nvPicPr>
        <p:blipFill>
          <a:blip r:embed="rId3">
            <a:alphaModFix/>
          </a:blip>
          <a:stretch>
            <a:fillRect/>
          </a:stretch>
        </p:blipFill>
        <p:spPr>
          <a:xfrm>
            <a:off x="2077588" y="1142900"/>
            <a:ext cx="4988827" cy="3840950"/>
          </a:xfrm>
          <a:prstGeom prst="rect">
            <a:avLst/>
          </a:prstGeom>
          <a:noFill/>
          <a:ln>
            <a:noFill/>
          </a:ln>
        </p:spPr>
      </p:pic>
      <p:sp>
        <p:nvSpPr>
          <p:cNvPr id="771" name="Google Shape;771;p78"/>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9"/>
          <p:cNvSpPr txBox="1"/>
          <p:nvPr>
            <p:ph type="title"/>
          </p:nvPr>
        </p:nvSpPr>
        <p:spPr>
          <a:xfrm>
            <a:off x="727650" y="614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Torque Plot</a:t>
            </a:r>
            <a:endParaRPr/>
          </a:p>
        </p:txBody>
      </p:sp>
      <p:pic>
        <p:nvPicPr>
          <p:cNvPr id="777" name="Google Shape;777;p79"/>
          <p:cNvPicPr preferRelativeResize="0"/>
          <p:nvPr/>
        </p:nvPicPr>
        <p:blipFill>
          <a:blip r:embed="rId3">
            <a:alphaModFix/>
          </a:blip>
          <a:stretch>
            <a:fillRect/>
          </a:stretch>
        </p:blipFill>
        <p:spPr>
          <a:xfrm>
            <a:off x="2052813" y="1150150"/>
            <a:ext cx="5038374" cy="3820201"/>
          </a:xfrm>
          <a:prstGeom prst="rect">
            <a:avLst/>
          </a:prstGeom>
          <a:noFill/>
          <a:ln>
            <a:noFill/>
          </a:ln>
        </p:spPr>
      </p:pic>
      <p:sp>
        <p:nvSpPr>
          <p:cNvPr id="778" name="Google Shape;778;p79"/>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0"/>
          <p:cNvSpPr txBox="1"/>
          <p:nvPr>
            <p:ph type="title"/>
          </p:nvPr>
        </p:nvSpPr>
        <p:spPr>
          <a:xfrm>
            <a:off x="727800" y="5714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Reflected Inertia Plot</a:t>
            </a:r>
            <a:endParaRPr/>
          </a:p>
        </p:txBody>
      </p:sp>
      <p:pic>
        <p:nvPicPr>
          <p:cNvPr id="784" name="Google Shape;784;p80"/>
          <p:cNvPicPr preferRelativeResize="0"/>
          <p:nvPr/>
        </p:nvPicPr>
        <p:blipFill>
          <a:blip r:embed="rId3">
            <a:alphaModFix/>
          </a:blip>
          <a:stretch>
            <a:fillRect/>
          </a:stretch>
        </p:blipFill>
        <p:spPr>
          <a:xfrm>
            <a:off x="2092750" y="1106625"/>
            <a:ext cx="5035684" cy="3790150"/>
          </a:xfrm>
          <a:prstGeom prst="rect">
            <a:avLst/>
          </a:prstGeom>
          <a:noFill/>
          <a:ln>
            <a:noFill/>
          </a:ln>
        </p:spPr>
      </p:pic>
      <p:sp>
        <p:nvSpPr>
          <p:cNvPr id="785" name="Google Shape;785;p80"/>
          <p:cNvSpPr txBox="1"/>
          <p:nvPr/>
        </p:nvSpPr>
        <p:spPr>
          <a:xfrm>
            <a:off x="7327125" y="44833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right linkage</a:t>
            </a:r>
            <a:endParaRPr>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1"/>
          <p:cNvSpPr txBox="1"/>
          <p:nvPr>
            <p:ph type="title"/>
          </p:nvPr>
        </p:nvSpPr>
        <p:spPr>
          <a:xfrm>
            <a:off x="727800" y="401100"/>
            <a:ext cx="7768200" cy="91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 Map</a:t>
            </a:r>
            <a:endParaRPr/>
          </a:p>
        </p:txBody>
      </p:sp>
      <p:sp>
        <p:nvSpPr>
          <p:cNvPr id="791" name="Google Shape;791;p81"/>
          <p:cNvSpPr txBox="1"/>
          <p:nvPr/>
        </p:nvSpPr>
        <p:spPr>
          <a:xfrm>
            <a:off x="727800" y="1313100"/>
            <a:ext cx="4939500" cy="36480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3"/>
              </a:rPr>
              <a:t>Review of High-Level Goals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4"/>
              </a:rPr>
              <a:t>Design Overview</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5"/>
              </a:rPr>
              <a:t>CAD</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6"/>
              </a:rPr>
              <a:t>Key Supporting Analysis</a:t>
            </a:r>
            <a:endParaRPr sz="2500">
              <a:solidFill>
                <a:schemeClr val="lt1"/>
              </a:solidFill>
              <a:latin typeface="Lato"/>
              <a:ea typeface="Lato"/>
              <a:cs typeface="Lato"/>
              <a:sym typeface="Lato"/>
            </a:endParaRPr>
          </a:p>
          <a:p>
            <a:pPr indent="-387350" lvl="0" marL="457200" rtl="0" algn="l">
              <a:lnSpc>
                <a:spcPct val="200000"/>
              </a:lnSpc>
              <a:spcBef>
                <a:spcPts val="0"/>
              </a:spcBef>
              <a:spcAft>
                <a:spcPts val="0"/>
              </a:spcAft>
              <a:buClr>
                <a:schemeClr val="lt1"/>
              </a:buClr>
              <a:buSzPts val="2500"/>
              <a:buFont typeface="Lato"/>
              <a:buAutoNum type="arabicPeriod"/>
            </a:pPr>
            <a:r>
              <a:rPr lang="en" sz="2500" u="sng">
                <a:solidFill>
                  <a:schemeClr val="hlink"/>
                </a:solidFill>
                <a:latin typeface="Lato"/>
                <a:ea typeface="Lato"/>
                <a:cs typeface="Lato"/>
                <a:sym typeface="Lato"/>
                <a:hlinkClick action="ppaction://hlinksldjump" r:id="rId7"/>
              </a:rPr>
              <a:t>Demonstrations</a:t>
            </a:r>
            <a:endParaRPr sz="2500">
              <a:solidFill>
                <a:schemeClr val="lt1"/>
              </a:solidFill>
              <a:latin typeface="Lato"/>
              <a:ea typeface="Lato"/>
              <a:cs typeface="Lato"/>
              <a:sym typeface="Lato"/>
            </a:endParaRPr>
          </a:p>
        </p:txBody>
      </p:sp>
      <p:sp>
        <p:nvSpPr>
          <p:cNvPr id="792" name="Google Shape;792;p81"/>
          <p:cNvSpPr/>
          <p:nvPr/>
        </p:nvSpPr>
        <p:spPr>
          <a:xfrm>
            <a:off x="662350" y="4361800"/>
            <a:ext cx="4649400" cy="544200"/>
          </a:xfrm>
          <a:prstGeom prst="rect">
            <a:avLst/>
          </a:prstGeom>
          <a:noFill/>
          <a:ln cap="flat" cmpd="sng" w="28575">
            <a:solidFill>
              <a:srgbClr val="1C36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Phase	</a:t>
            </a:r>
            <a:endParaRPr/>
          </a:p>
        </p:txBody>
      </p:sp>
      <p:sp>
        <p:nvSpPr>
          <p:cNvPr id="130" name="Google Shape;130;p19"/>
          <p:cNvSpPr txBox="1"/>
          <p:nvPr>
            <p:ph idx="1" type="body"/>
          </p:nvPr>
        </p:nvSpPr>
        <p:spPr>
          <a:xfrm>
            <a:off x="729450" y="2078875"/>
            <a:ext cx="2799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Ideation of prototypes:</a:t>
            </a:r>
            <a:endParaRPr/>
          </a:p>
          <a:p>
            <a:pPr indent="-311150" lvl="0" marL="457200" rtl="0" algn="l">
              <a:spcBef>
                <a:spcPts val="1200"/>
              </a:spcBef>
              <a:spcAft>
                <a:spcPts val="0"/>
              </a:spcAft>
              <a:buSzPts val="1300"/>
              <a:buChar char="●"/>
            </a:pPr>
            <a:r>
              <a:rPr lang="en"/>
              <a:t>Gantry</a:t>
            </a:r>
            <a:endParaRPr/>
          </a:p>
          <a:p>
            <a:pPr indent="-311150" lvl="0" marL="457200" rtl="0" algn="l">
              <a:spcBef>
                <a:spcPts val="0"/>
              </a:spcBef>
              <a:spcAft>
                <a:spcPts val="0"/>
              </a:spcAft>
              <a:buSzPts val="1300"/>
              <a:buChar char="●"/>
            </a:pPr>
            <a:r>
              <a:rPr lang="en"/>
              <a:t>Cable Bot</a:t>
            </a:r>
            <a:endParaRPr/>
          </a:p>
          <a:p>
            <a:pPr indent="-311150" lvl="0" marL="457200" rtl="0" algn="l">
              <a:spcBef>
                <a:spcPts val="0"/>
              </a:spcBef>
              <a:spcAft>
                <a:spcPts val="0"/>
              </a:spcAft>
              <a:buSzPts val="1300"/>
              <a:buChar char="●"/>
            </a:pPr>
            <a:r>
              <a:rPr lang="en"/>
              <a:t>Open Linkage</a:t>
            </a:r>
            <a:endParaRPr/>
          </a:p>
          <a:p>
            <a:pPr indent="-311150" lvl="0" marL="457200" rtl="0" algn="l">
              <a:spcBef>
                <a:spcPts val="0"/>
              </a:spcBef>
              <a:spcAft>
                <a:spcPts val="0"/>
              </a:spcAft>
              <a:buSzPts val="1300"/>
              <a:buChar char="●"/>
            </a:pPr>
            <a:r>
              <a:rPr lang="en"/>
              <a:t>Closed Linkage</a:t>
            </a:r>
            <a:endParaRPr/>
          </a:p>
          <a:p>
            <a:pPr indent="0" lvl="0" marL="0" rtl="0" algn="l">
              <a:spcBef>
                <a:spcPts val="1200"/>
              </a:spcBef>
              <a:spcAft>
                <a:spcPts val="1200"/>
              </a:spcAft>
              <a:buNone/>
            </a:pPr>
            <a:r>
              <a:rPr lang="en" sz="1400" u="sng">
                <a:solidFill>
                  <a:schemeClr val="accent5"/>
                </a:solidFill>
                <a:hlinkClick r:id="rId3">
                  <a:extLst>
                    <a:ext uri="{A12FA001-AC4F-418D-AE19-62706E023703}">
                      <ahyp:hlinkClr val="tx"/>
                    </a:ext>
                  </a:extLst>
                </a:hlinkClick>
              </a:rPr>
              <a:t>Documentation: Refine Concepts</a:t>
            </a:r>
            <a:endParaRPr/>
          </a:p>
        </p:txBody>
      </p:sp>
      <p:pic>
        <p:nvPicPr>
          <p:cNvPr id="131" name="Google Shape;131;p19"/>
          <p:cNvPicPr preferRelativeResize="0"/>
          <p:nvPr/>
        </p:nvPicPr>
        <p:blipFill>
          <a:blip r:embed="rId4">
            <a:alphaModFix/>
          </a:blip>
          <a:stretch>
            <a:fillRect/>
          </a:stretch>
        </p:blipFill>
        <p:spPr>
          <a:xfrm>
            <a:off x="3870625" y="877375"/>
            <a:ext cx="2355752" cy="2288178"/>
          </a:xfrm>
          <a:prstGeom prst="rect">
            <a:avLst/>
          </a:prstGeom>
          <a:noFill/>
          <a:ln>
            <a:noFill/>
          </a:ln>
        </p:spPr>
      </p:pic>
      <p:pic>
        <p:nvPicPr>
          <p:cNvPr id="132" name="Google Shape;132;p19"/>
          <p:cNvPicPr preferRelativeResize="0"/>
          <p:nvPr/>
        </p:nvPicPr>
        <p:blipFill>
          <a:blip r:embed="rId5">
            <a:alphaModFix/>
          </a:blip>
          <a:stretch>
            <a:fillRect/>
          </a:stretch>
        </p:blipFill>
        <p:spPr>
          <a:xfrm>
            <a:off x="6632698" y="960604"/>
            <a:ext cx="1971753" cy="2156137"/>
          </a:xfrm>
          <a:prstGeom prst="rect">
            <a:avLst/>
          </a:prstGeom>
          <a:noFill/>
          <a:ln>
            <a:noFill/>
          </a:ln>
        </p:spPr>
      </p:pic>
      <p:pic>
        <p:nvPicPr>
          <p:cNvPr id="133" name="Google Shape;133;p19"/>
          <p:cNvPicPr preferRelativeResize="0"/>
          <p:nvPr/>
        </p:nvPicPr>
        <p:blipFill>
          <a:blip r:embed="rId6">
            <a:alphaModFix/>
          </a:blip>
          <a:stretch>
            <a:fillRect/>
          </a:stretch>
        </p:blipFill>
        <p:spPr>
          <a:xfrm>
            <a:off x="4509739" y="3531246"/>
            <a:ext cx="2090668" cy="836274"/>
          </a:xfrm>
          <a:prstGeom prst="rect">
            <a:avLst/>
          </a:prstGeom>
          <a:noFill/>
          <a:ln>
            <a:noFill/>
          </a:ln>
        </p:spPr>
      </p:pic>
      <p:pic>
        <p:nvPicPr>
          <p:cNvPr id="134" name="Google Shape;134;p19"/>
          <p:cNvPicPr preferRelativeResize="0"/>
          <p:nvPr/>
        </p:nvPicPr>
        <p:blipFill>
          <a:blip r:embed="rId7">
            <a:alphaModFix/>
          </a:blip>
          <a:stretch>
            <a:fillRect/>
          </a:stretch>
        </p:blipFill>
        <p:spPr>
          <a:xfrm>
            <a:off x="6655480" y="3418439"/>
            <a:ext cx="1561183" cy="949079"/>
          </a:xfrm>
          <a:prstGeom prst="rect">
            <a:avLst/>
          </a:prstGeom>
          <a:noFill/>
          <a:ln>
            <a:noFill/>
          </a:ln>
        </p:spPr>
      </p:pic>
      <p:sp>
        <p:nvSpPr>
          <p:cNvPr id="135" name="Google Shape;135;p19"/>
          <p:cNvSpPr/>
          <p:nvPr/>
        </p:nvSpPr>
        <p:spPr>
          <a:xfrm>
            <a:off x="3905022" y="878827"/>
            <a:ext cx="2355900" cy="2295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6432156" y="878827"/>
            <a:ext cx="2355900" cy="2295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3905022" y="3233277"/>
            <a:ext cx="4882800" cy="1287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1: Sensing Functions</a:t>
            </a:r>
            <a:endParaRPr/>
          </a:p>
        </p:txBody>
      </p:sp>
      <p:sp>
        <p:nvSpPr>
          <p:cNvPr id="798" name="Google Shape;798;p82"/>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Translating the concept of a function into an haptic experience for visual impaired individuals</a:t>
            </a:r>
            <a:endParaRPr sz="2000"/>
          </a:p>
        </p:txBody>
      </p:sp>
      <p:pic>
        <p:nvPicPr>
          <p:cNvPr id="799" name="Google Shape;799;p82" title="Video Clip (2022-05-27 12_57_32).mp4">
            <a:hlinkClick r:id="rId3"/>
          </p:cNvPr>
          <p:cNvPicPr preferRelativeResize="0"/>
          <p:nvPr/>
        </p:nvPicPr>
        <p:blipFill>
          <a:blip r:embed="rId4">
            <a:alphaModFix/>
          </a:blip>
          <a:stretch>
            <a:fillRect/>
          </a:stretch>
        </p:blipFill>
        <p:spPr>
          <a:xfrm>
            <a:off x="4774353" y="2078875"/>
            <a:ext cx="4019747" cy="2261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1: Sensing Functions</a:t>
            </a:r>
            <a:endParaRPr/>
          </a:p>
        </p:txBody>
      </p:sp>
      <p:pic>
        <p:nvPicPr>
          <p:cNvPr id="805" name="Google Shape;805;p83" title="IMG_5591.MOV">
            <a:hlinkClick r:id="rId3"/>
          </p:cNvPr>
          <p:cNvPicPr preferRelativeResize="0"/>
          <p:nvPr/>
        </p:nvPicPr>
        <p:blipFill>
          <a:blip r:embed="rId4">
            <a:alphaModFix/>
          </a:blip>
          <a:stretch>
            <a:fillRect/>
          </a:stretch>
        </p:blipFill>
        <p:spPr>
          <a:xfrm>
            <a:off x="1849690" y="1853850"/>
            <a:ext cx="5448221" cy="3064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2: virtual knob</a:t>
            </a:r>
            <a:endParaRPr/>
          </a:p>
        </p:txBody>
      </p:sp>
      <p:sp>
        <p:nvSpPr>
          <p:cNvPr id="811" name="Google Shape;811;p84"/>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Creating the physical experience of knob on a digital screen</a:t>
            </a:r>
            <a:endParaRPr sz="2000"/>
          </a:p>
        </p:txBody>
      </p:sp>
      <p:pic>
        <p:nvPicPr>
          <p:cNvPr id="812" name="Google Shape;812;p84" title="Video Clip (2022-05-31 14_21_38).mp4">
            <a:hlinkClick r:id="rId3"/>
          </p:cNvPr>
          <p:cNvPicPr preferRelativeResize="0"/>
          <p:nvPr/>
        </p:nvPicPr>
        <p:blipFill>
          <a:blip r:embed="rId4">
            <a:alphaModFix/>
          </a:blip>
          <a:stretch>
            <a:fillRect/>
          </a:stretch>
        </p:blipFill>
        <p:spPr>
          <a:xfrm>
            <a:off x="5793375" y="1032200"/>
            <a:ext cx="2199425" cy="3910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5"/>
          <p:cNvSpPr txBox="1"/>
          <p:nvPr>
            <p:ph type="title"/>
          </p:nvPr>
        </p:nvSpPr>
        <p:spPr>
          <a:xfrm>
            <a:off x="729450" y="1318650"/>
            <a:ext cx="8093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3: Knob + Shape sensing</a:t>
            </a:r>
            <a:endParaRPr/>
          </a:p>
        </p:txBody>
      </p:sp>
      <p:sp>
        <p:nvSpPr>
          <p:cNvPr id="818" name="Google Shape;818;p85"/>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Using a virtual knob to create the sensation of a shape</a:t>
            </a:r>
            <a:endParaRPr sz="2000"/>
          </a:p>
        </p:txBody>
      </p:sp>
      <p:pic>
        <p:nvPicPr>
          <p:cNvPr id="819" name="Google Shape;819;p85" title="video-1654274601.mp4">
            <a:hlinkClick r:id="rId3"/>
          </p:cNvPr>
          <p:cNvPicPr preferRelativeResize="0"/>
          <p:nvPr/>
        </p:nvPicPr>
        <p:blipFill>
          <a:blip r:embed="rId4">
            <a:alphaModFix/>
          </a:blip>
          <a:stretch>
            <a:fillRect/>
          </a:stretch>
        </p:blipFill>
        <p:spPr>
          <a:xfrm>
            <a:off x="4890750" y="2078875"/>
            <a:ext cx="3932354" cy="226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Demonstrations</a:t>
            </a:r>
            <a:endParaRPr/>
          </a:p>
        </p:txBody>
      </p:sp>
      <p:sp>
        <p:nvSpPr>
          <p:cNvPr id="825" name="Google Shape;825;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demonstrations and videos can found in the google drive under:</a:t>
            </a:r>
            <a:endParaRPr/>
          </a:p>
          <a:p>
            <a:pPr indent="0" lvl="0" marL="0" rtl="0" algn="l">
              <a:spcBef>
                <a:spcPts val="1200"/>
              </a:spcBef>
              <a:spcAft>
                <a:spcPts val="0"/>
              </a:spcAft>
              <a:buNone/>
            </a:pPr>
            <a:r>
              <a:rPr lang="en" u="sng">
                <a:solidFill>
                  <a:schemeClr val="hlink"/>
                </a:solidFill>
                <a:hlinkClick r:id="rId3"/>
              </a:rPr>
              <a:t> RDS 2022 Student Access Folder/Tablet/Media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7"/>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Link to GIT REPO</a:t>
            </a:r>
            <a:endParaRPr sz="4000"/>
          </a:p>
          <a:p>
            <a:pPr indent="0" lvl="0" marL="0" rtl="0" algn="l">
              <a:spcBef>
                <a:spcPts val="0"/>
              </a:spcBef>
              <a:spcAft>
                <a:spcPts val="0"/>
              </a:spcAft>
              <a:buNone/>
            </a:pPr>
            <a:r>
              <a:t/>
            </a:r>
            <a:endParaRPr/>
          </a:p>
          <a:p>
            <a:pPr indent="0" lvl="0" marL="0" rtl="0" algn="l">
              <a:spcBef>
                <a:spcPts val="0"/>
              </a:spcBef>
              <a:spcAft>
                <a:spcPts val="0"/>
              </a:spcAft>
              <a:buNone/>
            </a:pPr>
            <a:r>
              <a:rPr lang="en" sz="2650" u="sng">
                <a:solidFill>
                  <a:schemeClr val="hlink"/>
                </a:solidFill>
                <a:hlinkClick r:id="rId3"/>
              </a:rPr>
              <a:t>https://github.com/sjtuyuxuan/Tablet</a:t>
            </a:r>
            <a:endParaRPr sz="265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8"/>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to BOM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0" lang="en" sz="2600" u="sng">
                <a:solidFill>
                  <a:schemeClr val="accent5"/>
                </a:solidFill>
                <a:latin typeface="Lato"/>
                <a:ea typeface="Lato"/>
                <a:cs typeface="Lato"/>
                <a:sym typeface="Lato"/>
                <a:hlinkClick r:id="rId3">
                  <a:extLst>
                    <a:ext uri="{A12FA001-AC4F-418D-AE19-62706E023703}">
                      <ahyp:hlinkClr val="tx"/>
                    </a:ext>
                  </a:extLst>
                </a:hlinkClick>
              </a:rPr>
              <a:t> RDS 2022 Student Access Folder/Tablet/Tablet BOM</a:t>
            </a:r>
            <a:endParaRPr sz="2600"/>
          </a:p>
          <a:p>
            <a:pPr indent="0" lvl="0" marL="0" rtl="0" algn="l">
              <a:spcBef>
                <a:spcPts val="12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9"/>
          <p:cNvSpPr txBox="1"/>
          <p:nvPr>
            <p:ph type="title"/>
          </p:nvPr>
        </p:nvSpPr>
        <p:spPr>
          <a:xfrm>
            <a:off x="729450" y="1322450"/>
            <a:ext cx="7688400" cy="249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 to User Guide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u="sng">
                <a:solidFill>
                  <a:schemeClr val="hlink"/>
                </a:solidFill>
                <a:hlinkClick r:id="rId3"/>
              </a:rPr>
              <a:t>https://github.com/sjtuyuxuan/Tablet/tree/master/UserGuide</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Guide - Firmware</a:t>
            </a:r>
            <a:endParaRPr/>
          </a:p>
        </p:txBody>
      </p:sp>
      <p:sp>
        <p:nvSpPr>
          <p:cNvPr id="846" name="Google Shape;8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u="sng"/>
              <a:t>STM-32 Program (already flashed v2.0)</a:t>
            </a:r>
            <a:endParaRPr sz="1000" u="sng"/>
          </a:p>
          <a:p>
            <a:pPr indent="-292100" lvl="0" marL="457200" marR="0" rtl="0" algn="l">
              <a:lnSpc>
                <a:spcPct val="115000"/>
              </a:lnSpc>
              <a:spcBef>
                <a:spcPts val="1200"/>
              </a:spcBef>
              <a:spcAft>
                <a:spcPts val="0"/>
              </a:spcAft>
              <a:buSzPts val="1000"/>
              <a:buAutoNum type="arabicPeriod"/>
            </a:pPr>
            <a:r>
              <a:rPr lang="en" sz="1000"/>
              <a:t>Install STM-32Cube IDE</a:t>
            </a:r>
            <a:endParaRPr sz="1000"/>
          </a:p>
          <a:p>
            <a:pPr indent="-292100" lvl="0" marL="457200" marR="0" rtl="0" algn="l">
              <a:lnSpc>
                <a:spcPct val="115000"/>
              </a:lnSpc>
              <a:spcBef>
                <a:spcPts val="0"/>
              </a:spcBef>
              <a:spcAft>
                <a:spcPts val="0"/>
              </a:spcAft>
              <a:buSzPts val="1000"/>
              <a:buAutoNum type="arabicPeriod"/>
            </a:pPr>
            <a:r>
              <a:rPr lang="en" sz="1000"/>
              <a:t>From GItHub </a:t>
            </a:r>
            <a:r>
              <a:rPr lang="en" sz="1000">
                <a:uFill>
                  <a:noFill/>
                </a:uFill>
                <a:hlinkClick r:id="rId3"/>
              </a:rPr>
              <a:t>Link</a:t>
            </a:r>
            <a:r>
              <a:rPr lang="en" sz="1000"/>
              <a:t> download project (v3.0)</a:t>
            </a:r>
            <a:endParaRPr sz="1000"/>
          </a:p>
          <a:p>
            <a:pPr indent="-292100" lvl="0" marL="457200" marR="0" rtl="0" algn="l">
              <a:lnSpc>
                <a:spcPct val="115000"/>
              </a:lnSpc>
              <a:spcBef>
                <a:spcPts val="0"/>
              </a:spcBef>
              <a:spcAft>
                <a:spcPts val="0"/>
              </a:spcAft>
              <a:buSzPts val="1000"/>
              <a:buAutoNum type="arabicPeriod"/>
            </a:pPr>
            <a:r>
              <a:rPr lang="en" sz="1000"/>
              <a:t>Flash it into the Micro-controller</a:t>
            </a:r>
            <a:endParaRPr sz="1000"/>
          </a:p>
          <a:p>
            <a:pPr indent="0" lvl="0" marL="0" marR="0" rtl="0" algn="l">
              <a:lnSpc>
                <a:spcPct val="115000"/>
              </a:lnSpc>
              <a:spcBef>
                <a:spcPts val="1200"/>
              </a:spcBef>
              <a:spcAft>
                <a:spcPts val="0"/>
              </a:spcAft>
              <a:buNone/>
            </a:pPr>
            <a:r>
              <a:rPr lang="en" sz="1000" u="sng"/>
              <a:t>Raspberry Pi Gui</a:t>
            </a:r>
            <a:endParaRPr sz="1000" u="sng"/>
          </a:p>
          <a:p>
            <a:pPr indent="-292100" lvl="0" marL="457200" marR="0" rtl="0" algn="l">
              <a:lnSpc>
                <a:spcPct val="115000"/>
              </a:lnSpc>
              <a:spcBef>
                <a:spcPts val="1200"/>
              </a:spcBef>
              <a:spcAft>
                <a:spcPts val="0"/>
              </a:spcAft>
              <a:buSzPts val="1000"/>
              <a:buAutoNum type="arabicPeriod"/>
            </a:pPr>
            <a:r>
              <a:rPr lang="en" sz="1000"/>
              <a:t>From GItHub </a:t>
            </a:r>
            <a:r>
              <a:rPr lang="en" sz="1000">
                <a:uFill>
                  <a:noFill/>
                </a:uFill>
                <a:hlinkClick r:id="rId4"/>
              </a:rPr>
              <a:t>Link</a:t>
            </a:r>
            <a:r>
              <a:rPr lang="en" sz="1000"/>
              <a:t> download (gui.py for v2.0 STM-32 firmware, gui_v3.0.py for v3.0 STM-32 firmware)</a:t>
            </a:r>
            <a:endParaRPr sz="1000"/>
          </a:p>
          <a:p>
            <a:pPr indent="0" lvl="0" marL="0" marR="0" rtl="0" algn="l">
              <a:lnSpc>
                <a:spcPct val="115000"/>
              </a:lnSpc>
              <a:spcBef>
                <a:spcPts val="1200"/>
              </a:spcBef>
              <a:spcAft>
                <a:spcPts val="0"/>
              </a:spcAft>
              <a:buNone/>
            </a:pPr>
            <a:r>
              <a:rPr lang="en" sz="1000" u="sng"/>
              <a:t>Odrive</a:t>
            </a:r>
            <a:endParaRPr sz="1000" u="sng"/>
          </a:p>
          <a:p>
            <a:pPr indent="-292100" lvl="0" marL="457200" marR="0" rtl="0" algn="l">
              <a:lnSpc>
                <a:spcPct val="115000"/>
              </a:lnSpc>
              <a:spcBef>
                <a:spcPts val="1200"/>
              </a:spcBef>
              <a:spcAft>
                <a:spcPts val="0"/>
              </a:spcAft>
              <a:buSzPts val="1000"/>
              <a:buAutoNum type="arabicPeriod"/>
            </a:pPr>
            <a:r>
              <a:rPr lang="en" sz="1000"/>
              <a:t>Firmware is already setup</a:t>
            </a:r>
            <a:r>
              <a:rPr lang="en" sz="1000">
                <a:solidFill>
                  <a:srgbClr val="24292F"/>
                </a:solidFill>
                <a:highlight>
                  <a:srgbClr val="FFFFFF"/>
                </a:highlight>
              </a:rPr>
              <a:t>.</a:t>
            </a:r>
            <a:endParaRPr sz="1000">
              <a:solidFill>
                <a:srgbClr val="24292F"/>
              </a:solidFill>
              <a:highlight>
                <a:srgbClr val="FFFFFF"/>
              </a:highlight>
            </a:endParaRPr>
          </a:p>
          <a:p>
            <a:pPr indent="0" lvl="0" marL="0" rtl="0" algn="l">
              <a:spcBef>
                <a:spcPts val="1200"/>
              </a:spcBef>
              <a:spcAft>
                <a:spcPts val="1200"/>
              </a:spcAft>
              <a:buNone/>
            </a:pPr>
            <a:r>
              <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Guide - Software</a:t>
            </a:r>
            <a:endParaRPr/>
          </a:p>
        </p:txBody>
      </p:sp>
      <p:sp>
        <p:nvSpPr>
          <p:cNvPr id="852" name="Google Shape;852;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u="sng"/>
              <a:t>Raspberry Pi Gui code</a:t>
            </a:r>
            <a:endParaRPr sz="1000" u="sng"/>
          </a:p>
          <a:p>
            <a:pPr indent="-292100" lvl="0" marL="457200" marR="0" rtl="0" algn="l">
              <a:lnSpc>
                <a:spcPct val="115000"/>
              </a:lnSpc>
              <a:spcBef>
                <a:spcPts val="1200"/>
              </a:spcBef>
              <a:spcAft>
                <a:spcPts val="0"/>
              </a:spcAft>
              <a:buSzPts val="1000"/>
              <a:buAutoNum type="arabicPeriod"/>
            </a:pPr>
            <a:r>
              <a:rPr lang="en" sz="1000"/>
              <a:t>Run python3 gui.py or python3 gui_v3.0.py in terminal.</a:t>
            </a:r>
            <a:endParaRPr sz="1000"/>
          </a:p>
          <a:p>
            <a:pPr indent="-292100" lvl="0" marL="457200" marR="0" rtl="0" algn="l">
              <a:lnSpc>
                <a:spcPct val="115000"/>
              </a:lnSpc>
              <a:spcBef>
                <a:spcPts val="0"/>
              </a:spcBef>
              <a:spcAft>
                <a:spcPts val="0"/>
              </a:spcAft>
              <a:buSzPts val="1000"/>
              <a:buAutoNum type="arabicPeriod"/>
            </a:pPr>
            <a:r>
              <a:rPr lang="en" sz="1000"/>
              <a:t>Direct test with finger touch on the screen whether the code is working well.</a:t>
            </a:r>
            <a:endParaRPr sz="1000"/>
          </a:p>
          <a:p>
            <a:pPr indent="0" lvl="0" marL="0" marR="0" rtl="0" algn="l">
              <a:lnSpc>
                <a:spcPct val="115000"/>
              </a:lnSpc>
              <a:spcBef>
                <a:spcPts val="1200"/>
              </a:spcBef>
              <a:spcAft>
                <a:spcPts val="0"/>
              </a:spcAft>
              <a:buNone/>
            </a:pPr>
            <a:r>
              <a:rPr lang="en" sz="1000" u="sng"/>
              <a:t>STM-32</a:t>
            </a:r>
            <a:endParaRPr sz="1000" u="sng"/>
          </a:p>
          <a:p>
            <a:pPr indent="0" lvl="0" marL="0" marR="0" rtl="0" algn="l">
              <a:lnSpc>
                <a:spcPct val="115000"/>
              </a:lnSpc>
              <a:spcBef>
                <a:spcPts val="1200"/>
              </a:spcBef>
              <a:spcAft>
                <a:spcPts val="0"/>
              </a:spcAft>
              <a:buNone/>
            </a:pPr>
            <a:r>
              <a:rPr lang="en" sz="1000"/>
              <a:t>The user button is broken, so only the reset button is on the broad. We will use it for later calibration.</a:t>
            </a:r>
            <a:endParaRPr sz="1000"/>
          </a:p>
          <a:p>
            <a:pPr indent="0" lvl="0" marL="0" marR="0" rtl="0" algn="l">
              <a:lnSpc>
                <a:spcPct val="115000"/>
              </a:lnSpc>
              <a:spcBef>
                <a:spcPts val="1200"/>
              </a:spcBef>
              <a:spcAft>
                <a:spcPts val="0"/>
              </a:spcAft>
              <a:buNone/>
            </a:pPr>
            <a:r>
              <a:rPr lang="en" sz="1000" u="sng"/>
              <a:t>Odrive</a:t>
            </a:r>
            <a:endParaRPr sz="1000" u="sng"/>
          </a:p>
          <a:p>
            <a:pPr indent="0" lvl="0" marL="0" marR="0" rtl="0" algn="l">
              <a:lnSpc>
                <a:spcPct val="115000"/>
              </a:lnSpc>
              <a:spcBef>
                <a:spcPts val="1200"/>
              </a:spcBef>
              <a:spcAft>
                <a:spcPts val="0"/>
              </a:spcAft>
              <a:buNone/>
            </a:pPr>
            <a:r>
              <a:rPr lang="en" sz="1000"/>
              <a:t>Every time we restart the power of Odrive or one motor is out of control because of collision or other reasons, we need to redo the calibration sequence provide by odrive.</a:t>
            </a:r>
            <a:endParaRPr sz="1000"/>
          </a:p>
          <a:p>
            <a:pPr indent="0" lvl="0" marL="0" marR="0" rtl="0" algn="l">
              <a:lnSpc>
                <a:spcPct val="115000"/>
              </a:lnSpc>
              <a:spcBef>
                <a:spcPts val="1200"/>
              </a:spcBef>
              <a:spcAft>
                <a:spcPts val="0"/>
              </a:spcAft>
              <a:buNone/>
            </a:pPr>
            <a:r>
              <a:rPr lang="en" sz="1000"/>
              <a:t>Note that the arm will move CCW for about 60-70 degree. PLEASE reserve enough space or the calibration sequence will not run successfully.</a:t>
            </a:r>
            <a:endParaRPr sz="1000"/>
          </a:p>
          <a:p>
            <a:pPr indent="0" lvl="0" marL="0" marR="0" rtl="0" algn="l">
              <a:lnSpc>
                <a:spcPct val="115000"/>
              </a:lnSpc>
              <a:spcBef>
                <a:spcPts val="1200"/>
              </a:spcBef>
              <a:spcAft>
                <a:spcPts val="120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Mechanism</a:t>
            </a:r>
            <a:endParaRPr/>
          </a:p>
        </p:txBody>
      </p:sp>
      <p:sp>
        <p:nvSpPr>
          <p:cNvPr id="143" name="Google Shape;143;p20"/>
          <p:cNvSpPr txBox="1"/>
          <p:nvPr>
            <p:ph idx="1" type="body"/>
          </p:nvPr>
        </p:nvSpPr>
        <p:spPr>
          <a:xfrm>
            <a:off x="729450" y="2078875"/>
            <a:ext cx="3891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Narrowed the ideation to two concepts:</a:t>
            </a:r>
            <a:endParaRPr/>
          </a:p>
          <a:p>
            <a:pPr indent="-311150" lvl="0" marL="457200" rtl="0" algn="l">
              <a:spcBef>
                <a:spcPts val="1200"/>
              </a:spcBef>
              <a:spcAft>
                <a:spcPts val="0"/>
              </a:spcAft>
              <a:buSzPts val="1300"/>
              <a:buChar char="-"/>
            </a:pPr>
            <a:r>
              <a:rPr lang="en"/>
              <a:t>Parallel Gantry</a:t>
            </a:r>
            <a:endParaRPr/>
          </a:p>
          <a:p>
            <a:pPr indent="-311150" lvl="0" marL="457200" rtl="0" algn="l">
              <a:spcBef>
                <a:spcPts val="0"/>
              </a:spcBef>
              <a:spcAft>
                <a:spcPts val="0"/>
              </a:spcAft>
              <a:buSzPts val="1300"/>
              <a:buChar char="-"/>
            </a:pPr>
            <a:r>
              <a:rPr lang="en"/>
              <a:t>Paralel Open Linkage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Documentation: Prototype Subsystems</a:t>
            </a:r>
            <a:endParaRPr/>
          </a:p>
        </p:txBody>
      </p:sp>
      <p:pic>
        <p:nvPicPr>
          <p:cNvPr id="144" name="Google Shape;144;p20"/>
          <p:cNvPicPr preferRelativeResize="0"/>
          <p:nvPr/>
        </p:nvPicPr>
        <p:blipFill>
          <a:blip r:embed="rId4">
            <a:alphaModFix/>
          </a:blip>
          <a:stretch>
            <a:fillRect/>
          </a:stretch>
        </p:blipFill>
        <p:spPr>
          <a:xfrm>
            <a:off x="4621350" y="1472850"/>
            <a:ext cx="4217849" cy="294741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Guide - Demos</a:t>
            </a:r>
            <a:endParaRPr/>
          </a:p>
        </p:txBody>
      </p:sp>
      <p:sp>
        <p:nvSpPr>
          <p:cNvPr id="858" name="Google Shape;858;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24292F"/>
                </a:solidFill>
                <a:highlight>
                  <a:srgbClr val="FFFFFF"/>
                </a:highlight>
              </a:rPr>
              <a:t>Finish testing the Firmware and Software. Follow the guides below:</a:t>
            </a:r>
            <a:endParaRPr sz="1000">
              <a:solidFill>
                <a:srgbClr val="24292F"/>
              </a:solidFill>
              <a:highlight>
                <a:srgbClr val="FFFFFF"/>
              </a:highlight>
            </a:endParaRPr>
          </a:p>
          <a:p>
            <a:pPr indent="-292100" lvl="0" marL="457200" rtl="0" algn="l">
              <a:spcBef>
                <a:spcPts val="1200"/>
              </a:spcBef>
              <a:spcAft>
                <a:spcPts val="0"/>
              </a:spcAft>
              <a:buClr>
                <a:srgbClr val="24292F"/>
              </a:buClr>
              <a:buSzPts val="1000"/>
              <a:buFont typeface="Arial"/>
              <a:buAutoNum type="arabicPeriod"/>
            </a:pPr>
            <a:r>
              <a:rPr lang="en" sz="1000">
                <a:solidFill>
                  <a:srgbClr val="24292F"/>
                </a:solidFill>
                <a:highlight>
                  <a:srgbClr val="FFFFFF"/>
                </a:highlight>
              </a:rPr>
              <a:t>OPEN the Gui on Raspberry Pi with </a:t>
            </a:r>
            <a:r>
              <a:rPr i="1" lang="en" sz="1000">
                <a:solidFill>
                  <a:srgbClr val="24292F"/>
                </a:solidFill>
                <a:highlight>
                  <a:srgbClr val="FFFFFF"/>
                </a:highlight>
              </a:rPr>
              <a:t>Demo 1</a:t>
            </a:r>
            <a:r>
              <a:rPr lang="en" sz="1000">
                <a:solidFill>
                  <a:srgbClr val="24292F"/>
                </a:solidFill>
                <a:highlight>
                  <a:srgbClr val="FFFFFF"/>
                </a:highlight>
              </a:rPr>
              <a:t> scenario </a:t>
            </a:r>
            <a:r>
              <a:rPr b="1" lang="en" sz="1000">
                <a:solidFill>
                  <a:srgbClr val="24292F"/>
                </a:solidFill>
                <a:highlight>
                  <a:srgbClr val="FFFFFF"/>
                </a:highlight>
              </a:rPr>
              <a:t>AND touch the mouse(touch point) to the left up corner (from arm perspective).</a:t>
            </a:r>
            <a:endParaRPr b="1" sz="1000">
              <a:solidFill>
                <a:srgbClr val="24292F"/>
              </a:solidFill>
              <a:highlight>
                <a:srgbClr val="FFFFFF"/>
              </a:highlight>
            </a:endParaRPr>
          </a:p>
          <a:p>
            <a:pPr indent="-292100" lvl="0" marL="457200" rtl="0" algn="l">
              <a:spcBef>
                <a:spcPts val="0"/>
              </a:spcBef>
              <a:spcAft>
                <a:spcPts val="0"/>
              </a:spcAft>
              <a:buClr>
                <a:srgbClr val="24292F"/>
              </a:buClr>
              <a:buSzPts val="1000"/>
              <a:buFont typeface="Lato"/>
              <a:buAutoNum type="arabicPeriod"/>
            </a:pPr>
            <a:r>
              <a:rPr lang="en" sz="1000">
                <a:solidFill>
                  <a:srgbClr val="24292F"/>
                </a:solidFill>
                <a:highlight>
                  <a:srgbClr val="FFFFFF"/>
                </a:highlight>
              </a:rPr>
              <a:t>Connect the odrive with USB cable to PC and use python interface to do the calibration sequence for two motor. </a:t>
            </a:r>
            <a:r>
              <a:rPr b="1" lang="en" sz="1000">
                <a:solidFill>
                  <a:srgbClr val="24292F"/>
                </a:solidFill>
                <a:highlight>
                  <a:srgbClr val="FFFFFF"/>
                </a:highlight>
              </a:rPr>
              <a:t>Repeat for TWO arms (4 calibrate sequence)</a:t>
            </a:r>
            <a:endParaRPr b="1" sz="1000">
              <a:solidFill>
                <a:srgbClr val="24292F"/>
              </a:solidFill>
              <a:highlight>
                <a:srgbClr val="FFFFFF"/>
              </a:highlight>
            </a:endParaRPr>
          </a:p>
          <a:p>
            <a:pPr indent="0" lvl="0" marL="0" rtl="0" algn="l">
              <a:spcBef>
                <a:spcPts val="1200"/>
              </a:spcBef>
              <a:spcAft>
                <a:spcPts val="1200"/>
              </a:spcAft>
              <a:buNone/>
            </a:pPr>
            <a:r>
              <a:t/>
            </a:r>
            <a:endParaRPr sz="1000"/>
          </a:p>
        </p:txBody>
      </p:sp>
      <p:pic>
        <p:nvPicPr>
          <p:cNvPr id="859" name="Google Shape;859;p92"/>
          <p:cNvPicPr preferRelativeResize="0"/>
          <p:nvPr/>
        </p:nvPicPr>
        <p:blipFill>
          <a:blip r:embed="rId3">
            <a:alphaModFix/>
          </a:blip>
          <a:stretch>
            <a:fillRect/>
          </a:stretch>
        </p:blipFill>
        <p:spPr>
          <a:xfrm>
            <a:off x="1285875" y="3236299"/>
            <a:ext cx="5933902" cy="1907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Guide - Demos cont</a:t>
            </a:r>
            <a:endParaRPr/>
          </a:p>
        </p:txBody>
      </p:sp>
      <p:sp>
        <p:nvSpPr>
          <p:cNvPr id="865" name="Google Shape;865;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rgbClr val="24292F"/>
                </a:solidFill>
                <a:highlight>
                  <a:srgbClr val="FFFFFF"/>
                </a:highlight>
              </a:rPr>
              <a:t>3.	Let the left arm bottom magnet outside and right ram bottom magnet embedded.</a:t>
            </a:r>
            <a:endParaRPr sz="1000">
              <a:solidFill>
                <a:srgbClr val="24292F"/>
              </a:solidFill>
              <a:highlight>
                <a:srgbClr val="FFFFFF"/>
              </a:highlight>
            </a:endParaRPr>
          </a:p>
          <a:p>
            <a:pPr indent="0" lvl="0" marL="0" rtl="0" algn="l">
              <a:spcBef>
                <a:spcPts val="1200"/>
              </a:spcBef>
              <a:spcAft>
                <a:spcPts val="0"/>
              </a:spcAft>
              <a:buNone/>
            </a:pPr>
            <a:r>
              <a:rPr lang="en" sz="1000">
                <a:solidFill>
                  <a:srgbClr val="24292F"/>
                </a:solidFill>
                <a:highlight>
                  <a:srgbClr val="FFFFFF"/>
                </a:highlight>
              </a:rPr>
              <a:t>4.	Drag the arm to the calibrate anchor point.</a:t>
            </a:r>
            <a:endParaRPr sz="1000">
              <a:solidFill>
                <a:srgbClr val="24292F"/>
              </a:solidFill>
              <a:highlight>
                <a:srgbClr val="FFFFFF"/>
              </a:highlight>
            </a:endParaRPr>
          </a:p>
          <a:p>
            <a:pPr indent="-292100" lvl="1" marL="914400" rtl="0" algn="l">
              <a:spcBef>
                <a:spcPts val="1200"/>
              </a:spcBef>
              <a:spcAft>
                <a:spcPts val="0"/>
              </a:spcAft>
              <a:buClr>
                <a:srgbClr val="24292F"/>
              </a:buClr>
              <a:buSzPts val="1000"/>
              <a:buFont typeface="Lato"/>
              <a:buAutoNum type="romanLcPeriod"/>
            </a:pPr>
            <a:r>
              <a:rPr lang="en" sz="1000">
                <a:solidFill>
                  <a:srgbClr val="24292F"/>
                </a:solidFill>
                <a:highlight>
                  <a:srgbClr val="FFFFFF"/>
                </a:highlight>
              </a:rPr>
              <a:t>Left arm : Match the center point for the hole on the frame work and the hole used to insert the magnet. (We need more accurate for active arm so take off the magnet will help enhance the accuracy)</a:t>
            </a:r>
            <a:endParaRPr sz="1000">
              <a:solidFill>
                <a:srgbClr val="24292F"/>
              </a:solidFill>
              <a:highlight>
                <a:srgbClr val="FFFFFF"/>
              </a:highlight>
            </a:endParaRPr>
          </a:p>
          <a:p>
            <a:pPr indent="-292100" lvl="1" marL="914400" rtl="0" algn="l">
              <a:spcBef>
                <a:spcPts val="0"/>
              </a:spcBef>
              <a:spcAft>
                <a:spcPts val="0"/>
              </a:spcAft>
              <a:buClr>
                <a:srgbClr val="24292F"/>
              </a:buClr>
              <a:buSzPts val="1000"/>
              <a:buFont typeface="Lato"/>
              <a:buAutoNum type="romanLcPeriod"/>
            </a:pPr>
            <a:r>
              <a:rPr lang="en" sz="1000">
                <a:solidFill>
                  <a:srgbClr val="24292F"/>
                </a:solidFill>
                <a:highlight>
                  <a:srgbClr val="FFFFFF"/>
                </a:highlight>
              </a:rPr>
              <a:t>Right arm : Match the center point for the hole on the frame work and the center of button magnet.</a:t>
            </a:r>
            <a:endParaRPr sz="1000">
              <a:solidFill>
                <a:srgbClr val="24292F"/>
              </a:solidFill>
              <a:highlight>
                <a:srgbClr val="FFFFFF"/>
              </a:highlight>
            </a:endParaRPr>
          </a:p>
          <a:p>
            <a:pPr indent="0" lvl="0" marL="0" rtl="0" algn="l">
              <a:spcBef>
                <a:spcPts val="1200"/>
              </a:spcBef>
              <a:spcAft>
                <a:spcPts val="0"/>
              </a:spcAft>
              <a:buNone/>
            </a:pPr>
            <a:r>
              <a:rPr lang="en" sz="1000">
                <a:solidFill>
                  <a:srgbClr val="24292F"/>
                </a:solidFill>
                <a:highlight>
                  <a:srgbClr val="FFFFFF"/>
                </a:highlight>
              </a:rPr>
              <a:t>5.	Push the Reset button on STM-32. Wait for 10 second, until the arm move.</a:t>
            </a:r>
            <a:endParaRPr sz="1000">
              <a:solidFill>
                <a:srgbClr val="24292F"/>
              </a:solidFill>
              <a:highlight>
                <a:srgbClr val="FFFFFF"/>
              </a:highlight>
            </a:endParaRPr>
          </a:p>
          <a:p>
            <a:pPr indent="0" lvl="0" marL="0" rtl="0" algn="l">
              <a:spcBef>
                <a:spcPts val="1200"/>
              </a:spcBef>
              <a:spcAft>
                <a:spcPts val="0"/>
              </a:spcAft>
              <a:buNone/>
            </a:pPr>
            <a:r>
              <a:rPr lang="en" sz="1000">
                <a:solidFill>
                  <a:srgbClr val="24292F"/>
                </a:solidFill>
                <a:highlight>
                  <a:srgbClr val="FFFFFF"/>
                </a:highlight>
              </a:rPr>
              <a:t>6.	You will have 10 second to let left arm magnet into the hole</a:t>
            </a:r>
            <a:endParaRPr sz="1000">
              <a:solidFill>
                <a:srgbClr val="24292F"/>
              </a:solidFill>
              <a:highlight>
                <a:srgbClr val="FFFFFF"/>
              </a:highlight>
            </a:endParaRPr>
          </a:p>
          <a:p>
            <a:pPr indent="0" lvl="0" marL="0" rtl="0" algn="l">
              <a:spcBef>
                <a:spcPts val="1200"/>
              </a:spcBef>
              <a:spcAft>
                <a:spcPts val="0"/>
              </a:spcAft>
              <a:buNone/>
            </a:pPr>
            <a:r>
              <a:rPr lang="en" sz="1000">
                <a:solidFill>
                  <a:srgbClr val="24292F"/>
                </a:solidFill>
                <a:highlight>
                  <a:srgbClr val="FFFFFF"/>
                </a:highlight>
              </a:rPr>
              <a:t>7.	Demo is working!</a:t>
            </a:r>
            <a:endParaRPr sz="1000">
              <a:solidFill>
                <a:srgbClr val="24292F"/>
              </a:solidFill>
              <a:highlight>
                <a:srgbClr val="FFFFFF"/>
              </a:highlight>
            </a:endParaRPr>
          </a:p>
          <a:p>
            <a:pPr indent="0" lvl="0" marL="0" rtl="0" algn="l">
              <a:spcBef>
                <a:spcPts val="1200"/>
              </a:spcBef>
              <a:spcAft>
                <a:spcPts val="1200"/>
              </a:spcAft>
              <a:buNone/>
            </a:pPr>
            <a:r>
              <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Guide - Demos cont</a:t>
            </a:r>
            <a:endParaRPr/>
          </a:p>
        </p:txBody>
      </p:sp>
      <p:sp>
        <p:nvSpPr>
          <p:cNvPr id="871" name="Google Shape;871;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rgbClr val="24292F"/>
                </a:solidFill>
                <a:highlight>
                  <a:srgbClr val="FFFFFF"/>
                </a:highlight>
              </a:rPr>
              <a:t>8.	</a:t>
            </a:r>
            <a:r>
              <a:rPr lang="en" sz="1000">
                <a:solidFill>
                  <a:srgbClr val="24292F"/>
                </a:solidFill>
                <a:highlight>
                  <a:srgbClr val="FFFFFF"/>
                </a:highlight>
              </a:rPr>
              <a:t>Using 'a'/'s'/'d' on keyboard to switch the demo</a:t>
            </a:r>
            <a:endParaRPr sz="1000">
              <a:solidFill>
                <a:srgbClr val="24292F"/>
              </a:solidFill>
              <a:highlight>
                <a:srgbClr val="FFFFFF"/>
              </a:highlight>
            </a:endParaRPr>
          </a:p>
          <a:p>
            <a:pPr indent="0" lvl="0" marL="914400" rtl="0" algn="l">
              <a:spcBef>
                <a:spcPts val="1200"/>
              </a:spcBef>
              <a:spcAft>
                <a:spcPts val="0"/>
              </a:spcAft>
              <a:buNone/>
            </a:pPr>
            <a:r>
              <a:rPr lang="en" sz="1000">
                <a:solidFill>
                  <a:srgbClr val="24292F"/>
                </a:solidFill>
                <a:highlight>
                  <a:srgbClr val="FFFFFF"/>
                </a:highlight>
              </a:rPr>
              <a:t>i.   ‘a' for Demo 1</a:t>
            </a:r>
            <a:endParaRPr sz="1000">
              <a:solidFill>
                <a:srgbClr val="24292F"/>
              </a:solidFill>
              <a:highlight>
                <a:srgbClr val="FFFFFF"/>
              </a:highlight>
            </a:endParaRPr>
          </a:p>
          <a:p>
            <a:pPr indent="0" lvl="0" marL="914400" rtl="0" algn="l">
              <a:spcBef>
                <a:spcPts val="1200"/>
              </a:spcBef>
              <a:spcAft>
                <a:spcPts val="0"/>
              </a:spcAft>
              <a:buNone/>
            </a:pPr>
            <a:r>
              <a:rPr lang="en" sz="1000">
                <a:solidFill>
                  <a:srgbClr val="24292F"/>
                </a:solidFill>
                <a:highlight>
                  <a:srgbClr val="FFFFFF"/>
                </a:highlight>
              </a:rPr>
              <a:t>Ii. 's' for Demo 2</a:t>
            </a:r>
            <a:endParaRPr sz="1000">
              <a:solidFill>
                <a:srgbClr val="24292F"/>
              </a:solidFill>
              <a:highlight>
                <a:srgbClr val="FFFFFF"/>
              </a:highlight>
            </a:endParaRPr>
          </a:p>
          <a:p>
            <a:pPr indent="0" lvl="0" marL="914400" rtl="0" algn="l">
              <a:spcBef>
                <a:spcPts val="1200"/>
              </a:spcBef>
              <a:spcAft>
                <a:spcPts val="0"/>
              </a:spcAft>
              <a:buNone/>
            </a:pPr>
            <a:r>
              <a:rPr lang="en" sz="1000">
                <a:solidFill>
                  <a:srgbClr val="24292F"/>
                </a:solidFill>
                <a:highlight>
                  <a:srgbClr val="FFFFFF"/>
                </a:highlight>
              </a:rPr>
              <a:t>Iii. 'd' for Demo 3 (only support on v3.0)</a:t>
            </a:r>
            <a:endParaRPr sz="1000">
              <a:solidFill>
                <a:srgbClr val="24292F"/>
              </a:solidFill>
              <a:highlight>
                <a:srgbClr val="FFFFFF"/>
              </a:highlight>
            </a:endParaRPr>
          </a:p>
          <a:p>
            <a:pPr indent="0" lvl="0" marL="914400" rtl="0" algn="l">
              <a:spcBef>
                <a:spcPts val="1200"/>
              </a:spcBef>
              <a:spcAft>
                <a:spcPts val="0"/>
              </a:spcAft>
              <a:buNone/>
            </a:pPr>
            <a:r>
              <a:rPr lang="en" sz="1000">
                <a:solidFill>
                  <a:srgbClr val="24292F"/>
                </a:solidFill>
                <a:highlight>
                  <a:srgbClr val="FFFFFF"/>
                </a:highlight>
              </a:rPr>
              <a:t>Iv. 'esc' to quit the Demo</a:t>
            </a:r>
            <a:endParaRPr sz="1000">
              <a:solidFill>
                <a:srgbClr val="24292F"/>
              </a:solidFill>
              <a:highlight>
                <a:srgbClr val="FFFFFF"/>
              </a:highlight>
            </a:endParaRPr>
          </a:p>
          <a:p>
            <a:pPr indent="0" lvl="0" marL="0" rtl="0" algn="l">
              <a:spcBef>
                <a:spcPts val="1200"/>
              </a:spcBef>
              <a:spcAft>
                <a:spcPts val="0"/>
              </a:spcAft>
              <a:buNone/>
            </a:pPr>
            <a:r>
              <a:rPr lang="en" sz="1000">
                <a:solidFill>
                  <a:srgbClr val="24292F"/>
                </a:solidFill>
                <a:highlight>
                  <a:srgbClr val="FFFFFF"/>
                </a:highlight>
              </a:rPr>
              <a:t>Note !!! switch from Demo 2 to Demo 1 need ensure the left arm is on the left or top (if on the buttom will lead to crash _ you may need calibrate it again!)</a:t>
            </a:r>
            <a:endParaRPr sz="1000">
              <a:solidFill>
                <a:srgbClr val="24292F"/>
              </a:solidFill>
              <a:highlight>
                <a:srgbClr val="FFFFFF"/>
              </a:highlight>
            </a:endParaRPr>
          </a:p>
          <a:p>
            <a:pPr indent="0" lvl="0" marL="0" rtl="0" algn="l">
              <a:spcBef>
                <a:spcPts val="0"/>
              </a:spcBef>
              <a:spcAft>
                <a:spcPts val="0"/>
              </a:spcAft>
              <a:buNone/>
            </a:pPr>
            <a:r>
              <a:t/>
            </a:r>
            <a:endParaRPr sz="1000"/>
          </a:p>
          <a:p>
            <a:pPr indent="0" lvl="0" marL="0" rtl="0" algn="l">
              <a:spcBef>
                <a:spcPts val="1200"/>
              </a:spcBef>
              <a:spcAft>
                <a:spcPts val="1200"/>
              </a:spcAft>
              <a:buNone/>
            </a:pPr>
            <a:r>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Mechanism</a:t>
            </a:r>
            <a:endParaRPr/>
          </a:p>
        </p:txBody>
      </p:sp>
      <p:pic>
        <p:nvPicPr>
          <p:cNvPr id="150" name="Google Shape;150;p21"/>
          <p:cNvPicPr preferRelativeResize="0"/>
          <p:nvPr/>
        </p:nvPicPr>
        <p:blipFill rotWithShape="1">
          <a:blip r:embed="rId3">
            <a:alphaModFix/>
          </a:blip>
          <a:srcRect b="9373" l="0" r="0" t="7452"/>
          <a:stretch/>
        </p:blipFill>
        <p:spPr>
          <a:xfrm>
            <a:off x="5229453" y="760275"/>
            <a:ext cx="3701524" cy="4104925"/>
          </a:xfrm>
          <a:prstGeom prst="rect">
            <a:avLst/>
          </a:prstGeom>
          <a:noFill/>
          <a:ln>
            <a:noFill/>
          </a:ln>
        </p:spPr>
      </p:pic>
      <p:pic>
        <p:nvPicPr>
          <p:cNvPr id="151" name="Google Shape;151;p21"/>
          <p:cNvPicPr preferRelativeResize="0"/>
          <p:nvPr/>
        </p:nvPicPr>
        <p:blipFill rotWithShape="1">
          <a:blip r:embed="rId4">
            <a:alphaModFix/>
          </a:blip>
          <a:srcRect b="0" l="1332" r="0" t="0"/>
          <a:stretch/>
        </p:blipFill>
        <p:spPr>
          <a:xfrm>
            <a:off x="3101480" y="2571750"/>
            <a:ext cx="1970550" cy="1242725"/>
          </a:xfrm>
          <a:prstGeom prst="rect">
            <a:avLst/>
          </a:prstGeom>
          <a:noFill/>
          <a:ln>
            <a:noFill/>
          </a:ln>
        </p:spPr>
      </p:pic>
      <p:pic>
        <p:nvPicPr>
          <p:cNvPr id="152" name="Google Shape;152;p21"/>
          <p:cNvPicPr preferRelativeResize="0"/>
          <p:nvPr/>
        </p:nvPicPr>
        <p:blipFill>
          <a:blip r:embed="rId5">
            <a:alphaModFix/>
          </a:blip>
          <a:stretch>
            <a:fillRect/>
          </a:stretch>
        </p:blipFill>
        <p:spPr>
          <a:xfrm>
            <a:off x="561002" y="2082324"/>
            <a:ext cx="2383050" cy="258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